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75" r:id="rId2"/>
    <p:sldId id="257" r:id="rId3"/>
    <p:sldId id="276" r:id="rId4"/>
    <p:sldId id="277" r:id="rId5"/>
    <p:sldId id="278" r:id="rId6"/>
    <p:sldId id="279" r:id="rId7"/>
    <p:sldId id="258" r:id="rId8"/>
    <p:sldId id="274" r:id="rId9"/>
    <p:sldId id="262" r:id="rId10"/>
    <p:sldId id="256" r:id="rId11"/>
    <p:sldId id="263" r:id="rId12"/>
    <p:sldId id="281" r:id="rId13"/>
    <p:sldId id="282" r:id="rId14"/>
    <p:sldId id="286" r:id="rId15"/>
    <p:sldId id="287" r:id="rId16"/>
    <p:sldId id="284" r:id="rId17"/>
    <p:sldId id="285" r:id="rId18"/>
    <p:sldId id="269" r:id="rId19"/>
    <p:sldId id="271" r:id="rId20"/>
    <p:sldId id="273" r:id="rId21"/>
    <p:sldId id="280" r:id="rId22"/>
    <p:sldId id="268" r:id="rId2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754143-39E7-40A7-B020-F776DC8EF97A}" v="7" dt="2024-09-01T22:05:23.6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99" d="100"/>
          <a:sy n="99" d="100"/>
        </p:scale>
        <p:origin x="72"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Wilhelm" userId="aeea99e19a2baca2" providerId="LiveId" clId="{C2754143-39E7-40A7-B020-F776DC8EF97A}"/>
    <pc:docChg chg="undo custSel addSld delSld modSld">
      <pc:chgData name="Peter Wilhelm" userId="aeea99e19a2baca2" providerId="LiveId" clId="{C2754143-39E7-40A7-B020-F776DC8EF97A}" dt="2024-09-01T22:14:33.606" v="115"/>
      <pc:docMkLst>
        <pc:docMk/>
      </pc:docMkLst>
      <pc:sldChg chg="modSp mod setBg">
        <pc:chgData name="Peter Wilhelm" userId="aeea99e19a2baca2" providerId="LiveId" clId="{C2754143-39E7-40A7-B020-F776DC8EF97A}" dt="2024-09-01T22:09:14.922" v="60" actId="207"/>
        <pc:sldMkLst>
          <pc:docMk/>
          <pc:sldMk cId="3767647871" sldId="256"/>
        </pc:sldMkLst>
        <pc:spChg chg="mod">
          <ac:chgData name="Peter Wilhelm" userId="aeea99e19a2baca2" providerId="LiveId" clId="{C2754143-39E7-40A7-B020-F776DC8EF97A}" dt="2024-09-01T22:09:04.201" v="58" actId="207"/>
          <ac:spMkLst>
            <pc:docMk/>
            <pc:sldMk cId="3767647871" sldId="256"/>
            <ac:spMk id="4" creationId="{00000000-0000-0000-0000-000000000000}"/>
          </ac:spMkLst>
        </pc:spChg>
        <pc:spChg chg="mod">
          <ac:chgData name="Peter Wilhelm" userId="aeea99e19a2baca2" providerId="LiveId" clId="{C2754143-39E7-40A7-B020-F776DC8EF97A}" dt="2024-09-01T22:09:14.922" v="60" actId="207"/>
          <ac:spMkLst>
            <pc:docMk/>
            <pc:sldMk cId="3767647871" sldId="256"/>
            <ac:spMk id="5" creationId="{00000000-0000-0000-0000-000000000000}"/>
          </ac:spMkLst>
        </pc:spChg>
      </pc:sldChg>
      <pc:sldChg chg="modSp mod setBg">
        <pc:chgData name="Peter Wilhelm" userId="aeea99e19a2baca2" providerId="LiveId" clId="{C2754143-39E7-40A7-B020-F776DC8EF97A}" dt="2024-09-01T22:05:15.212" v="29" actId="13926"/>
        <pc:sldMkLst>
          <pc:docMk/>
          <pc:sldMk cId="4228042951" sldId="257"/>
        </pc:sldMkLst>
        <pc:spChg chg="mod">
          <ac:chgData name="Peter Wilhelm" userId="aeea99e19a2baca2" providerId="LiveId" clId="{C2754143-39E7-40A7-B020-F776DC8EF97A}" dt="2024-09-01T22:05:15.212" v="29" actId="13926"/>
          <ac:spMkLst>
            <pc:docMk/>
            <pc:sldMk cId="4228042951" sldId="257"/>
            <ac:spMk id="5" creationId="{00000000-0000-0000-0000-000000000000}"/>
          </ac:spMkLst>
        </pc:spChg>
        <pc:spChg chg="mod">
          <ac:chgData name="Peter Wilhelm" userId="aeea99e19a2baca2" providerId="LiveId" clId="{C2754143-39E7-40A7-B020-F776DC8EF97A}" dt="2024-09-01T22:05:15.212" v="29" actId="13926"/>
          <ac:spMkLst>
            <pc:docMk/>
            <pc:sldMk cId="4228042951" sldId="257"/>
            <ac:spMk id="6" creationId="{00000000-0000-0000-0000-000000000000}"/>
          </ac:spMkLst>
        </pc:spChg>
        <pc:spChg chg="mod">
          <ac:chgData name="Peter Wilhelm" userId="aeea99e19a2baca2" providerId="LiveId" clId="{C2754143-39E7-40A7-B020-F776DC8EF97A}" dt="2024-09-01T22:05:15.212" v="29" actId="13926"/>
          <ac:spMkLst>
            <pc:docMk/>
            <pc:sldMk cId="4228042951" sldId="257"/>
            <ac:spMk id="7" creationId="{00000000-0000-0000-0000-000000000000}"/>
          </ac:spMkLst>
        </pc:spChg>
        <pc:spChg chg="mod">
          <ac:chgData name="Peter Wilhelm" userId="aeea99e19a2baca2" providerId="LiveId" clId="{C2754143-39E7-40A7-B020-F776DC8EF97A}" dt="2024-09-01T22:05:15.212" v="29" actId="13926"/>
          <ac:spMkLst>
            <pc:docMk/>
            <pc:sldMk cId="4228042951" sldId="257"/>
            <ac:spMk id="8" creationId="{00000000-0000-0000-0000-000000000000}"/>
          </ac:spMkLst>
        </pc:spChg>
        <pc:spChg chg="mod">
          <ac:chgData name="Peter Wilhelm" userId="aeea99e19a2baca2" providerId="LiveId" clId="{C2754143-39E7-40A7-B020-F776DC8EF97A}" dt="2024-09-01T22:05:15.212" v="29" actId="13926"/>
          <ac:spMkLst>
            <pc:docMk/>
            <pc:sldMk cId="4228042951" sldId="257"/>
            <ac:spMk id="9" creationId="{00000000-0000-0000-0000-000000000000}"/>
          </ac:spMkLst>
        </pc:spChg>
      </pc:sldChg>
      <pc:sldChg chg="modSp mod setBg">
        <pc:chgData name="Peter Wilhelm" userId="aeea99e19a2baca2" providerId="LiveId" clId="{C2754143-39E7-40A7-B020-F776DC8EF97A}" dt="2024-09-01T22:08:17.440" v="52" actId="13926"/>
        <pc:sldMkLst>
          <pc:docMk/>
          <pc:sldMk cId="1099485651" sldId="258"/>
        </pc:sldMkLst>
        <pc:spChg chg="mod">
          <ac:chgData name="Peter Wilhelm" userId="aeea99e19a2baca2" providerId="LiveId" clId="{C2754143-39E7-40A7-B020-F776DC8EF97A}" dt="2024-09-01T22:08:17.440" v="52" actId="13926"/>
          <ac:spMkLst>
            <pc:docMk/>
            <pc:sldMk cId="1099485651" sldId="258"/>
            <ac:spMk id="2" creationId="{00000000-0000-0000-0000-000000000000}"/>
          </ac:spMkLst>
        </pc:spChg>
        <pc:spChg chg="mod">
          <ac:chgData name="Peter Wilhelm" userId="aeea99e19a2baca2" providerId="LiveId" clId="{C2754143-39E7-40A7-B020-F776DC8EF97A}" dt="2024-09-01T22:08:02.365" v="49" actId="13926"/>
          <ac:spMkLst>
            <pc:docMk/>
            <pc:sldMk cId="1099485651" sldId="258"/>
            <ac:spMk id="3" creationId="{00000000-0000-0000-0000-000000000000}"/>
          </ac:spMkLst>
        </pc:spChg>
      </pc:sldChg>
      <pc:sldChg chg="modSp mod setBg">
        <pc:chgData name="Peter Wilhelm" userId="aeea99e19a2baca2" providerId="LiveId" clId="{C2754143-39E7-40A7-B020-F776DC8EF97A}" dt="2024-09-01T22:08:42.743" v="56" actId="207"/>
        <pc:sldMkLst>
          <pc:docMk/>
          <pc:sldMk cId="3750493910" sldId="262"/>
        </pc:sldMkLst>
        <pc:spChg chg="mod">
          <ac:chgData name="Peter Wilhelm" userId="aeea99e19a2baca2" providerId="LiveId" clId="{C2754143-39E7-40A7-B020-F776DC8EF97A}" dt="2024-09-01T22:08:42.743" v="56" actId="207"/>
          <ac:spMkLst>
            <pc:docMk/>
            <pc:sldMk cId="3750493910" sldId="262"/>
            <ac:spMk id="2" creationId="{00000000-0000-0000-0000-000000000000}"/>
          </ac:spMkLst>
        </pc:spChg>
        <pc:spChg chg="mod">
          <ac:chgData name="Peter Wilhelm" userId="aeea99e19a2baca2" providerId="LiveId" clId="{C2754143-39E7-40A7-B020-F776DC8EF97A}" dt="2024-09-01T22:08:33.049" v="54" actId="207"/>
          <ac:spMkLst>
            <pc:docMk/>
            <pc:sldMk cId="3750493910" sldId="262"/>
            <ac:spMk id="3" creationId="{00000000-0000-0000-0000-000000000000}"/>
          </ac:spMkLst>
        </pc:spChg>
      </pc:sldChg>
      <pc:sldChg chg="modSp mod setBg">
        <pc:chgData name="Peter Wilhelm" userId="aeea99e19a2baca2" providerId="LiveId" clId="{C2754143-39E7-40A7-B020-F776DC8EF97A}" dt="2024-09-01T22:09:41.592" v="63" actId="207"/>
        <pc:sldMkLst>
          <pc:docMk/>
          <pc:sldMk cId="2004130502" sldId="263"/>
        </pc:sldMkLst>
        <pc:spChg chg="mod">
          <ac:chgData name="Peter Wilhelm" userId="aeea99e19a2baca2" providerId="LiveId" clId="{C2754143-39E7-40A7-B020-F776DC8EF97A}" dt="2024-09-01T22:09:37.856" v="62" actId="207"/>
          <ac:spMkLst>
            <pc:docMk/>
            <pc:sldMk cId="2004130502" sldId="263"/>
            <ac:spMk id="4" creationId="{00000000-0000-0000-0000-000000000000}"/>
          </ac:spMkLst>
        </pc:spChg>
        <pc:spChg chg="mod">
          <ac:chgData name="Peter Wilhelm" userId="aeea99e19a2baca2" providerId="LiveId" clId="{C2754143-39E7-40A7-B020-F776DC8EF97A}" dt="2024-09-01T22:09:41.592" v="63" actId="207"/>
          <ac:spMkLst>
            <pc:docMk/>
            <pc:sldMk cId="2004130502" sldId="263"/>
            <ac:spMk id="5" creationId="{00000000-0000-0000-0000-000000000000}"/>
          </ac:spMkLst>
        </pc:spChg>
      </pc:sldChg>
      <pc:sldChg chg="modSp mod setBg">
        <pc:chgData name="Peter Wilhelm" userId="aeea99e19a2baca2" providerId="LiveId" clId="{C2754143-39E7-40A7-B020-F776DC8EF97A}" dt="2024-09-01T22:14:33.606" v="115"/>
        <pc:sldMkLst>
          <pc:docMk/>
          <pc:sldMk cId="1200979710" sldId="268"/>
        </pc:sldMkLst>
        <pc:spChg chg="mod">
          <ac:chgData name="Peter Wilhelm" userId="aeea99e19a2baca2" providerId="LiveId" clId="{C2754143-39E7-40A7-B020-F776DC8EF97A}" dt="2024-09-01T22:13:11.809" v="101" actId="207"/>
          <ac:spMkLst>
            <pc:docMk/>
            <pc:sldMk cId="1200979710" sldId="268"/>
            <ac:spMk id="5" creationId="{00000000-0000-0000-0000-000000000000}"/>
          </ac:spMkLst>
        </pc:spChg>
        <pc:spChg chg="mod">
          <ac:chgData name="Peter Wilhelm" userId="aeea99e19a2baca2" providerId="LiveId" clId="{C2754143-39E7-40A7-B020-F776DC8EF97A}" dt="2024-09-01T22:13:20.959" v="104" actId="207"/>
          <ac:spMkLst>
            <pc:docMk/>
            <pc:sldMk cId="1200979710" sldId="268"/>
            <ac:spMk id="6" creationId="{00000000-0000-0000-0000-000000000000}"/>
          </ac:spMkLst>
        </pc:spChg>
        <pc:spChg chg="mod">
          <ac:chgData name="Peter Wilhelm" userId="aeea99e19a2baca2" providerId="LiveId" clId="{C2754143-39E7-40A7-B020-F776DC8EF97A}" dt="2024-09-01T22:13:30.506" v="106" actId="13926"/>
          <ac:spMkLst>
            <pc:docMk/>
            <pc:sldMk cId="1200979710" sldId="268"/>
            <ac:spMk id="7" creationId="{00000000-0000-0000-0000-000000000000}"/>
          </ac:spMkLst>
        </pc:spChg>
      </pc:sldChg>
      <pc:sldChg chg="modSp mod setBg">
        <pc:chgData name="Peter Wilhelm" userId="aeea99e19a2baca2" providerId="LiveId" clId="{C2754143-39E7-40A7-B020-F776DC8EF97A}" dt="2024-09-01T22:13:57.821" v="110"/>
        <pc:sldMkLst>
          <pc:docMk/>
          <pc:sldMk cId="743925228" sldId="269"/>
        </pc:sldMkLst>
        <pc:spChg chg="mod">
          <ac:chgData name="Peter Wilhelm" userId="aeea99e19a2baca2" providerId="LiveId" clId="{C2754143-39E7-40A7-B020-F776DC8EF97A}" dt="2024-09-01T22:12:04.315" v="88" actId="13926"/>
          <ac:spMkLst>
            <pc:docMk/>
            <pc:sldMk cId="743925228" sldId="269"/>
            <ac:spMk id="3" creationId="{00000000-0000-0000-0000-000000000000}"/>
          </ac:spMkLst>
        </pc:spChg>
      </pc:sldChg>
      <pc:sldChg chg="modSp mod setBg">
        <pc:chgData name="Peter Wilhelm" userId="aeea99e19a2baca2" providerId="LiveId" clId="{C2754143-39E7-40A7-B020-F776DC8EF97A}" dt="2024-09-01T22:14:18.219" v="112" actId="255"/>
        <pc:sldMkLst>
          <pc:docMk/>
          <pc:sldMk cId="3600221365" sldId="271"/>
        </pc:sldMkLst>
        <pc:spChg chg="mod">
          <ac:chgData name="Peter Wilhelm" userId="aeea99e19a2baca2" providerId="LiveId" clId="{C2754143-39E7-40A7-B020-F776DC8EF97A}" dt="2024-09-01T22:14:18.219" v="112" actId="255"/>
          <ac:spMkLst>
            <pc:docMk/>
            <pc:sldMk cId="3600221365" sldId="271"/>
            <ac:spMk id="3" creationId="{00000000-0000-0000-0000-000000000000}"/>
          </ac:spMkLst>
        </pc:spChg>
      </pc:sldChg>
      <pc:sldChg chg="modSp mod setBg">
        <pc:chgData name="Peter Wilhelm" userId="aeea99e19a2baca2" providerId="LiveId" clId="{C2754143-39E7-40A7-B020-F776DC8EF97A}" dt="2024-09-01T22:14:25.390" v="113"/>
        <pc:sldMkLst>
          <pc:docMk/>
          <pc:sldMk cId="56833692" sldId="273"/>
        </pc:sldMkLst>
        <pc:spChg chg="mod">
          <ac:chgData name="Peter Wilhelm" userId="aeea99e19a2baca2" providerId="LiveId" clId="{C2754143-39E7-40A7-B020-F776DC8EF97A}" dt="2024-09-01T22:12:46.658" v="96" actId="207"/>
          <ac:spMkLst>
            <pc:docMk/>
            <pc:sldMk cId="56833692" sldId="273"/>
            <ac:spMk id="2" creationId="{00000000-0000-0000-0000-000000000000}"/>
          </ac:spMkLst>
        </pc:spChg>
        <pc:spChg chg="mod">
          <ac:chgData name="Peter Wilhelm" userId="aeea99e19a2baca2" providerId="LiveId" clId="{C2754143-39E7-40A7-B020-F776DC8EF97A}" dt="2024-09-01T22:12:27.789" v="92" actId="13926"/>
          <ac:spMkLst>
            <pc:docMk/>
            <pc:sldMk cId="56833692" sldId="273"/>
            <ac:spMk id="3" creationId="{00000000-0000-0000-0000-000000000000}"/>
          </ac:spMkLst>
        </pc:spChg>
      </pc:sldChg>
      <pc:sldChg chg="modSp mod setBg">
        <pc:chgData name="Peter Wilhelm" userId="aeea99e19a2baca2" providerId="LiveId" clId="{C2754143-39E7-40A7-B020-F776DC8EF97A}" dt="2024-09-01T22:01:46.442" v="19" actId="13926"/>
        <pc:sldMkLst>
          <pc:docMk/>
          <pc:sldMk cId="1662699894" sldId="274"/>
        </pc:sldMkLst>
        <pc:spChg chg="mod">
          <ac:chgData name="Peter Wilhelm" userId="aeea99e19a2baca2" providerId="LiveId" clId="{C2754143-39E7-40A7-B020-F776DC8EF97A}" dt="2024-09-01T22:01:46.442" v="19" actId="13926"/>
          <ac:spMkLst>
            <pc:docMk/>
            <pc:sldMk cId="1662699894" sldId="274"/>
            <ac:spMk id="4" creationId="{00000000-0000-0000-0000-000000000000}"/>
          </ac:spMkLst>
        </pc:spChg>
        <pc:graphicFrameChg chg="mod modGraphic">
          <ac:chgData name="Peter Wilhelm" userId="aeea99e19a2baca2" providerId="LiveId" clId="{C2754143-39E7-40A7-B020-F776DC8EF97A}" dt="2024-09-01T22:01:11.177" v="13" actId="20577"/>
          <ac:graphicFrameMkLst>
            <pc:docMk/>
            <pc:sldMk cId="1662699894" sldId="274"/>
            <ac:graphicFrameMk id="6" creationId="{00000000-0000-0000-0000-000000000000}"/>
          </ac:graphicFrameMkLst>
        </pc:graphicFrameChg>
      </pc:sldChg>
      <pc:sldChg chg="modSp mod setBg">
        <pc:chgData name="Peter Wilhelm" userId="aeea99e19a2baca2" providerId="LiveId" clId="{C2754143-39E7-40A7-B020-F776DC8EF97A}" dt="2024-09-01T22:03:09.585" v="24" actId="13926"/>
        <pc:sldMkLst>
          <pc:docMk/>
          <pc:sldMk cId="1817039272" sldId="275"/>
        </pc:sldMkLst>
        <pc:spChg chg="mod">
          <ac:chgData name="Peter Wilhelm" userId="aeea99e19a2baca2" providerId="LiveId" clId="{C2754143-39E7-40A7-B020-F776DC8EF97A}" dt="2024-09-01T22:03:06.081" v="22" actId="13926"/>
          <ac:spMkLst>
            <pc:docMk/>
            <pc:sldMk cId="1817039272" sldId="275"/>
            <ac:spMk id="4" creationId="{E0C91811-8D78-65FC-84AD-4956F2FDD15D}"/>
          </ac:spMkLst>
        </pc:spChg>
        <pc:spChg chg="mod">
          <ac:chgData name="Peter Wilhelm" userId="aeea99e19a2baca2" providerId="LiveId" clId="{C2754143-39E7-40A7-B020-F776DC8EF97A}" dt="2024-09-01T22:03:09.585" v="24" actId="13926"/>
          <ac:spMkLst>
            <pc:docMk/>
            <pc:sldMk cId="1817039272" sldId="275"/>
            <ac:spMk id="5" creationId="{3B1E4BB5-C4B6-A3EB-4238-812AB4677DDC}"/>
          </ac:spMkLst>
        </pc:spChg>
      </pc:sldChg>
      <pc:sldChg chg="modSp mod setBg">
        <pc:chgData name="Peter Wilhelm" userId="aeea99e19a2baca2" providerId="LiveId" clId="{C2754143-39E7-40A7-B020-F776DC8EF97A}" dt="2024-09-01T22:05:45.561" v="33" actId="207"/>
        <pc:sldMkLst>
          <pc:docMk/>
          <pc:sldMk cId="3143333072" sldId="276"/>
        </pc:sldMkLst>
        <pc:spChg chg="mod">
          <ac:chgData name="Peter Wilhelm" userId="aeea99e19a2baca2" providerId="LiveId" clId="{C2754143-39E7-40A7-B020-F776DC8EF97A}" dt="2024-09-01T22:05:45.561" v="33" actId="207"/>
          <ac:spMkLst>
            <pc:docMk/>
            <pc:sldMk cId="3143333072" sldId="276"/>
            <ac:spMk id="8" creationId="{CF12E6B6-101F-5BC6-D89E-7F10A902623E}"/>
          </ac:spMkLst>
        </pc:spChg>
      </pc:sldChg>
      <pc:sldChg chg="modSp mod setBg">
        <pc:chgData name="Peter Wilhelm" userId="aeea99e19a2baca2" providerId="LiveId" clId="{C2754143-39E7-40A7-B020-F776DC8EF97A}" dt="2024-09-01T22:06:38.779" v="36" actId="13926"/>
        <pc:sldMkLst>
          <pc:docMk/>
          <pc:sldMk cId="3208860097" sldId="277"/>
        </pc:sldMkLst>
        <pc:spChg chg="mod">
          <ac:chgData name="Peter Wilhelm" userId="aeea99e19a2baca2" providerId="LiveId" clId="{C2754143-39E7-40A7-B020-F776DC8EF97A}" dt="2024-09-01T22:06:38.779" v="36" actId="13926"/>
          <ac:spMkLst>
            <pc:docMk/>
            <pc:sldMk cId="3208860097" sldId="277"/>
            <ac:spMk id="3" creationId="{60E56212-AB9D-3D43-8F38-62C983F7FBD3}"/>
          </ac:spMkLst>
        </pc:spChg>
      </pc:sldChg>
      <pc:sldChg chg="modSp mod setBg">
        <pc:chgData name="Peter Wilhelm" userId="aeea99e19a2baca2" providerId="LiveId" clId="{C2754143-39E7-40A7-B020-F776DC8EF97A}" dt="2024-09-01T22:06:59.218" v="39" actId="13926"/>
        <pc:sldMkLst>
          <pc:docMk/>
          <pc:sldMk cId="1485045944" sldId="278"/>
        </pc:sldMkLst>
        <pc:spChg chg="mod">
          <ac:chgData name="Peter Wilhelm" userId="aeea99e19a2baca2" providerId="LiveId" clId="{C2754143-39E7-40A7-B020-F776DC8EF97A}" dt="2024-09-01T22:06:59.218" v="39" actId="13926"/>
          <ac:spMkLst>
            <pc:docMk/>
            <pc:sldMk cId="1485045944" sldId="278"/>
            <ac:spMk id="3" creationId="{821FFAC0-4837-2CEA-B25A-066403588537}"/>
          </ac:spMkLst>
        </pc:spChg>
      </pc:sldChg>
      <pc:sldChg chg="modSp mod setBg">
        <pc:chgData name="Peter Wilhelm" userId="aeea99e19a2baca2" providerId="LiveId" clId="{C2754143-39E7-40A7-B020-F776DC8EF97A}" dt="2024-09-01T22:07:43.696" v="46" actId="1076"/>
        <pc:sldMkLst>
          <pc:docMk/>
          <pc:sldMk cId="2146607384" sldId="279"/>
        </pc:sldMkLst>
        <pc:spChg chg="mod">
          <ac:chgData name="Peter Wilhelm" userId="aeea99e19a2baca2" providerId="LiveId" clId="{C2754143-39E7-40A7-B020-F776DC8EF97A}" dt="2024-09-01T22:07:43.696" v="46" actId="1076"/>
          <ac:spMkLst>
            <pc:docMk/>
            <pc:sldMk cId="2146607384" sldId="279"/>
            <ac:spMk id="3" creationId="{4940D328-4A7F-A854-ECC5-12D1F4E3FB90}"/>
          </ac:spMkLst>
        </pc:spChg>
      </pc:sldChg>
      <pc:sldChg chg="modSp mod setBg">
        <pc:chgData name="Peter Wilhelm" userId="aeea99e19a2baca2" providerId="LiveId" clId="{C2754143-39E7-40A7-B020-F776DC8EF97A}" dt="2024-09-01T22:14:29.825" v="114"/>
        <pc:sldMkLst>
          <pc:docMk/>
          <pc:sldMk cId="1182855225" sldId="280"/>
        </pc:sldMkLst>
        <pc:spChg chg="mod">
          <ac:chgData name="Peter Wilhelm" userId="aeea99e19a2baca2" providerId="LiveId" clId="{C2754143-39E7-40A7-B020-F776DC8EF97A}" dt="2024-09-01T22:12:58.389" v="98" actId="13926"/>
          <ac:spMkLst>
            <pc:docMk/>
            <pc:sldMk cId="1182855225" sldId="280"/>
            <ac:spMk id="5" creationId="{695EB1AE-98FB-EFB8-686D-4819CB44E2FE}"/>
          </ac:spMkLst>
        </pc:spChg>
      </pc:sldChg>
      <pc:sldChg chg="modSp mod setBg">
        <pc:chgData name="Peter Wilhelm" userId="aeea99e19a2baca2" providerId="LiveId" clId="{C2754143-39E7-40A7-B020-F776DC8EF97A}" dt="2024-09-01T22:10:11.119" v="68" actId="13926"/>
        <pc:sldMkLst>
          <pc:docMk/>
          <pc:sldMk cId="397007699" sldId="281"/>
        </pc:sldMkLst>
        <pc:spChg chg="mod">
          <ac:chgData name="Peter Wilhelm" userId="aeea99e19a2baca2" providerId="LiveId" clId="{C2754143-39E7-40A7-B020-F776DC8EF97A}" dt="2024-09-01T22:10:11.119" v="68" actId="13926"/>
          <ac:spMkLst>
            <pc:docMk/>
            <pc:sldMk cId="397007699" sldId="281"/>
            <ac:spMk id="5" creationId="{D8A9ECE0-69E9-EAB6-CD16-7DC9E2205DD2}"/>
          </ac:spMkLst>
        </pc:spChg>
        <pc:spChg chg="mod">
          <ac:chgData name="Peter Wilhelm" userId="aeea99e19a2baca2" providerId="LiveId" clId="{C2754143-39E7-40A7-B020-F776DC8EF97A}" dt="2024-09-01T22:10:04.026" v="66" actId="13926"/>
          <ac:spMkLst>
            <pc:docMk/>
            <pc:sldMk cId="397007699" sldId="281"/>
            <ac:spMk id="7" creationId="{B68D1EAD-200C-833E-B39B-28818C38B404}"/>
          </ac:spMkLst>
        </pc:spChg>
      </pc:sldChg>
      <pc:sldChg chg="modSp mod setBg">
        <pc:chgData name="Peter Wilhelm" userId="aeea99e19a2baca2" providerId="LiveId" clId="{C2754143-39E7-40A7-B020-F776DC8EF97A}" dt="2024-09-01T22:10:53.997" v="73" actId="13926"/>
        <pc:sldMkLst>
          <pc:docMk/>
          <pc:sldMk cId="2810428958" sldId="282"/>
        </pc:sldMkLst>
        <pc:spChg chg="mod">
          <ac:chgData name="Peter Wilhelm" userId="aeea99e19a2baca2" providerId="LiveId" clId="{C2754143-39E7-40A7-B020-F776DC8EF97A}" dt="2024-09-01T22:10:53.997" v="73" actId="13926"/>
          <ac:spMkLst>
            <pc:docMk/>
            <pc:sldMk cId="2810428958" sldId="282"/>
            <ac:spMk id="3" creationId="{2B1B822C-AD7A-537A-6577-19B4A65FDFD0}"/>
          </ac:spMkLst>
        </pc:spChg>
        <pc:spChg chg="mod">
          <ac:chgData name="Peter Wilhelm" userId="aeea99e19a2baca2" providerId="LiveId" clId="{C2754143-39E7-40A7-B020-F776DC8EF97A}" dt="2024-09-01T22:10:45.800" v="71" actId="13926"/>
          <ac:spMkLst>
            <pc:docMk/>
            <pc:sldMk cId="2810428958" sldId="282"/>
            <ac:spMk id="5" creationId="{80FE2EE6-DC39-231F-0591-140C4B80A533}"/>
          </ac:spMkLst>
        </pc:spChg>
      </pc:sldChg>
      <pc:sldChg chg="modSp mod setBg">
        <pc:chgData name="Peter Wilhelm" userId="aeea99e19a2baca2" providerId="LiveId" clId="{C2754143-39E7-40A7-B020-F776DC8EF97A}" dt="2024-09-01T22:13:46.889" v="108" actId="13926"/>
        <pc:sldMkLst>
          <pc:docMk/>
          <pc:sldMk cId="1377230048" sldId="284"/>
        </pc:sldMkLst>
        <pc:spChg chg="mod">
          <ac:chgData name="Peter Wilhelm" userId="aeea99e19a2baca2" providerId="LiveId" clId="{C2754143-39E7-40A7-B020-F776DC8EF97A}" dt="2024-09-01T22:13:46.889" v="108" actId="13926"/>
          <ac:spMkLst>
            <pc:docMk/>
            <pc:sldMk cId="1377230048" sldId="284"/>
            <ac:spMk id="3" creationId="{3DD4A9E3-BB76-0255-1509-25CA63E19975}"/>
          </ac:spMkLst>
        </pc:spChg>
      </pc:sldChg>
      <pc:sldChg chg="modSp mod setBg">
        <pc:chgData name="Peter Wilhelm" userId="aeea99e19a2baca2" providerId="LiveId" clId="{C2754143-39E7-40A7-B020-F776DC8EF97A}" dt="2024-09-01T22:13:53.286" v="109"/>
        <pc:sldMkLst>
          <pc:docMk/>
          <pc:sldMk cId="3693904621" sldId="285"/>
        </pc:sldMkLst>
        <pc:spChg chg="mod">
          <ac:chgData name="Peter Wilhelm" userId="aeea99e19a2baca2" providerId="LiveId" clId="{C2754143-39E7-40A7-B020-F776DC8EF97A}" dt="2024-09-01T22:11:55.736" v="86" actId="13926"/>
          <ac:spMkLst>
            <pc:docMk/>
            <pc:sldMk cId="3693904621" sldId="285"/>
            <ac:spMk id="3" creationId="{0C0D0B52-291B-B882-03C7-DBEDA60BB362}"/>
          </ac:spMkLst>
        </pc:spChg>
      </pc:sldChg>
      <pc:sldChg chg="modSp mod setBg">
        <pc:chgData name="Peter Wilhelm" userId="aeea99e19a2baca2" providerId="LiveId" clId="{C2754143-39E7-40A7-B020-F776DC8EF97A}" dt="2024-09-01T22:11:19.274" v="78" actId="13926"/>
        <pc:sldMkLst>
          <pc:docMk/>
          <pc:sldMk cId="3269258465" sldId="286"/>
        </pc:sldMkLst>
        <pc:spChg chg="mod">
          <ac:chgData name="Peter Wilhelm" userId="aeea99e19a2baca2" providerId="LiveId" clId="{C2754143-39E7-40A7-B020-F776DC8EF97A}" dt="2024-09-01T22:11:19.274" v="78" actId="13926"/>
          <ac:spMkLst>
            <pc:docMk/>
            <pc:sldMk cId="3269258465" sldId="286"/>
            <ac:spMk id="3" creationId="{27B07E8B-08B7-6575-3D94-0F6D75BEE3B8}"/>
          </ac:spMkLst>
        </pc:spChg>
        <pc:spChg chg="mod">
          <ac:chgData name="Peter Wilhelm" userId="aeea99e19a2baca2" providerId="LiveId" clId="{C2754143-39E7-40A7-B020-F776DC8EF97A}" dt="2024-09-01T22:11:12.036" v="76" actId="13926"/>
          <ac:spMkLst>
            <pc:docMk/>
            <pc:sldMk cId="3269258465" sldId="286"/>
            <ac:spMk id="7" creationId="{C498D6E2-EE89-CFAE-5CAC-531F4FD3EFF9}"/>
          </ac:spMkLst>
        </pc:spChg>
      </pc:sldChg>
      <pc:sldChg chg="modSp mod setBg">
        <pc:chgData name="Peter Wilhelm" userId="aeea99e19a2baca2" providerId="LiveId" clId="{C2754143-39E7-40A7-B020-F776DC8EF97A}" dt="2024-09-01T22:11:32.705" v="82"/>
        <pc:sldMkLst>
          <pc:docMk/>
          <pc:sldMk cId="752729989" sldId="287"/>
        </pc:sldMkLst>
        <pc:spChg chg="mod">
          <ac:chgData name="Peter Wilhelm" userId="aeea99e19a2baca2" providerId="LiveId" clId="{C2754143-39E7-40A7-B020-F776DC8EF97A}" dt="2024-09-01T22:11:28.890" v="81" actId="13926"/>
          <ac:spMkLst>
            <pc:docMk/>
            <pc:sldMk cId="752729989" sldId="287"/>
            <ac:spMk id="3" creationId="{C24D43F3-0B1C-4E87-DB42-3488E31B91BE}"/>
          </ac:spMkLst>
        </pc:spChg>
      </pc:sldChg>
      <pc:sldChg chg="add del modTransition setBg">
        <pc:chgData name="Peter Wilhelm" userId="aeea99e19a2baca2" providerId="LiveId" clId="{C2754143-39E7-40A7-B020-F776DC8EF97A}" dt="2024-09-01T22:01:15.682" v="14" actId="47"/>
        <pc:sldMkLst>
          <pc:docMk/>
          <pc:sldMk cId="3372710659" sldId="288"/>
        </pc:sldMkLst>
      </pc:sldChg>
      <pc:sldChg chg="add del modTransition setBg">
        <pc:chgData name="Peter Wilhelm" userId="aeea99e19a2baca2" providerId="LiveId" clId="{C2754143-39E7-40A7-B020-F776DC8EF97A}" dt="2024-09-01T22:01:17.428" v="15" actId="47"/>
        <pc:sldMkLst>
          <pc:docMk/>
          <pc:sldMk cId="2878026901" sldId="28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A7DD110-D162-4D53-AB99-E9847825EE77}"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411084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7DD110-D162-4D53-AB99-E9847825EE77}"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93587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7DD110-D162-4D53-AB99-E9847825EE77}"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270775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7DD110-D162-4D53-AB99-E9847825EE77}"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16799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DD110-D162-4D53-AB99-E9847825EE77}"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70214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DD110-D162-4D53-AB99-E9847825EE77}"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316804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7DD110-D162-4D53-AB99-E9847825EE77}" type="datetimeFigureOut">
              <a:rPr lang="en-US" smtClean="0"/>
              <a:t>9/1/2024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180488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7DD110-D162-4D53-AB99-E9847825EE77}" type="datetimeFigureOut">
              <a:rPr lang="en-US" smtClean="0"/>
              <a:t>9/1/2024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119368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DD110-D162-4D53-AB99-E9847825EE77}" type="datetimeFigureOut">
              <a:rPr lang="en-US" smtClean="0"/>
              <a:t>9/1/2024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237090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7DD110-D162-4D53-AB99-E9847825EE77}"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252841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7DD110-D162-4D53-AB99-E9847825EE77}"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8D000-56B2-4132-BFC5-67649669FFB2}" type="slidenum">
              <a:rPr lang="en-US" smtClean="0"/>
              <a:t>‹#›</a:t>
            </a:fld>
            <a:endParaRPr lang="en-US"/>
          </a:p>
        </p:txBody>
      </p:sp>
    </p:spTree>
    <p:extLst>
      <p:ext uri="{BB962C8B-B14F-4D97-AF65-F5344CB8AC3E}">
        <p14:creationId xmlns:p14="http://schemas.microsoft.com/office/powerpoint/2010/main" val="237893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DD110-D162-4D53-AB99-E9847825EE77}" type="datetimeFigureOut">
              <a:rPr lang="en-US" smtClean="0"/>
              <a:t>9/1/2024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8D000-56B2-4132-BFC5-67649669FFB2}" type="slidenum">
              <a:rPr lang="en-US" smtClean="0"/>
              <a:t>‹#›</a:t>
            </a:fld>
            <a:endParaRPr lang="en-US"/>
          </a:p>
        </p:txBody>
      </p:sp>
    </p:spTree>
    <p:extLst>
      <p:ext uri="{BB962C8B-B14F-4D97-AF65-F5344CB8AC3E}">
        <p14:creationId xmlns:p14="http://schemas.microsoft.com/office/powerpoint/2010/main" val="2002814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gateway.com/passage/?search=exodus+6&amp;version=NIV#fen-NIV-1659b" TargetMode="External"/><Relationship Id="rId2" Type="http://schemas.openxmlformats.org/officeDocument/2006/relationships/hyperlink" Target="https://www.biblegateway.com/passage/?search=exodus+6&amp;version=NIV#fen-NIV-1659a"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biblegateway.com/passage/?search=Exodus%203&amp;version=NASB1995#fen-NASB1995-1581a"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biblegateway.com/passage/?search=acts+7&amp;version=NASB1995#fen-NASB1995-27142q"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acts%207&amp;version=NASB#fen-NASB-27131o" TargetMode="External"/><Relationship Id="rId2" Type="http://schemas.openxmlformats.org/officeDocument/2006/relationships/hyperlink" Target="https://www.biblegateway.com/passage/?search=acts%207&amp;version=NASB#fen-NASB-27130n"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acts%207&amp;version=NASB#fen-NASB-27132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acts%207&amp;version=NASB#fen-NASB-27134r" TargetMode="External"/><Relationship Id="rId2" Type="http://schemas.openxmlformats.org/officeDocument/2006/relationships/hyperlink" Target="https://www.biblegateway.com/passage/?search=acts%207&amp;version=NASB#fen-NASB-27134q"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acts%207&amp;version=NASB#fen-NASB-27138s"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acts%207&amp;version=NASB#fen-NASB-27142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biblegateway.com/passage/?search=acts%207&amp;version=NASB#fen-NASB-27144v" TargetMode="External"/><Relationship Id="rId2" Type="http://schemas.openxmlformats.org/officeDocument/2006/relationships/hyperlink" Target="https://www.biblegateway.com/passage/?search=acts%207&amp;version=NASB#fen-NASB-27144u"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acts%207&amp;version=NASB#fen-NASB-27145w"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ACTS+7&amp;version=NET#fen-NET-27126b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1811-8D78-65FC-84AD-4956F2FDD15D}"/>
              </a:ext>
            </a:extLst>
          </p:cNvPr>
          <p:cNvSpPr>
            <a:spLocks noGrp="1"/>
          </p:cNvSpPr>
          <p:nvPr>
            <p:ph type="title"/>
          </p:nvPr>
        </p:nvSpPr>
        <p:spPr/>
        <p:txBody>
          <a:bodyPr>
            <a:noAutofit/>
          </a:bodyPr>
          <a:lstStyle/>
          <a:p>
            <a:pPr algn="ctr"/>
            <a:r>
              <a:rPr lang="en-US" sz="4800" b="1" dirty="0">
                <a:solidFill>
                  <a:schemeClr val="bg1"/>
                </a:solidFill>
              </a:rPr>
              <a:t>Mosses - a witness for </a:t>
            </a:r>
            <a:r>
              <a:rPr lang="en-US" sz="4800" b="1" i="1" dirty="0">
                <a:solidFill>
                  <a:schemeClr val="bg1"/>
                </a:solidFill>
              </a:rPr>
              <a:t>The Author and Perfector of Faith</a:t>
            </a:r>
          </a:p>
        </p:txBody>
      </p:sp>
      <p:sp>
        <p:nvSpPr>
          <p:cNvPr id="5" name="Content Placeholder 4">
            <a:extLst>
              <a:ext uri="{FF2B5EF4-FFF2-40B4-BE49-F238E27FC236}">
                <a16:creationId xmlns:a16="http://schemas.microsoft.com/office/drawing/2014/main" id="{3B1E4BB5-C4B6-A3EB-4238-812AB4677DDC}"/>
              </a:ext>
            </a:extLst>
          </p:cNvPr>
          <p:cNvSpPr>
            <a:spLocks noGrp="1"/>
          </p:cNvSpPr>
          <p:nvPr>
            <p:ph idx="1"/>
          </p:nvPr>
        </p:nvSpPr>
        <p:spPr/>
        <p:txBody>
          <a:bodyPr/>
          <a:lstStyle/>
          <a:p>
            <a:r>
              <a:rPr lang="en-US" sz="4800" dirty="0">
                <a:solidFill>
                  <a:schemeClr val="bg1"/>
                </a:solidFill>
                <a:effectLst/>
                <a:latin typeface="Times New Roman" panose="02020603050405020304" pitchFamily="18" charset="0"/>
                <a:ea typeface="Times New Roman" panose="02020603050405020304" pitchFamily="18" charset="0"/>
              </a:rPr>
              <a:t>Hebrews 11:</a:t>
            </a:r>
            <a:r>
              <a:rPr lang="en-US" sz="4800" b="1" baseline="30000" dirty="0">
                <a:solidFill>
                  <a:schemeClr val="bg1"/>
                </a:solidFill>
                <a:effectLst/>
                <a:latin typeface="system-ui"/>
                <a:ea typeface="Times New Roman" panose="02020603050405020304" pitchFamily="18" charset="0"/>
                <a:cs typeface="Times New Roman" panose="02020603050405020304" pitchFamily="18" charset="0"/>
              </a:rPr>
              <a:t> </a:t>
            </a:r>
            <a:r>
              <a:rPr lang="en-US" sz="4800" b="1" i="1" baseline="30000" dirty="0">
                <a:solidFill>
                  <a:schemeClr val="bg1"/>
                </a:solidFill>
                <a:effectLst/>
                <a:latin typeface="system-ui"/>
                <a:ea typeface="Times New Roman" panose="02020603050405020304" pitchFamily="18" charset="0"/>
              </a:rPr>
              <a:t>23 </a:t>
            </a:r>
            <a:r>
              <a:rPr lang="en-US" sz="4800" b="1" i="1" dirty="0">
                <a:solidFill>
                  <a:schemeClr val="bg1"/>
                </a:solidFill>
                <a:effectLst/>
                <a:latin typeface="system-ui"/>
                <a:ea typeface="Times New Roman" panose="02020603050405020304" pitchFamily="18" charset="0"/>
              </a:rPr>
              <a:t>By faith Moses’ parents</a:t>
            </a:r>
            <a:r>
              <a:rPr lang="en-US" sz="4800" i="1" dirty="0">
                <a:solidFill>
                  <a:schemeClr val="bg1"/>
                </a:solidFill>
                <a:effectLst/>
                <a:latin typeface="system-ui"/>
                <a:ea typeface="Times New Roman" panose="02020603050405020304" pitchFamily="18" charset="0"/>
              </a:rPr>
              <a:t> hid him for three months after he was born, because they saw he was no ordinary child, and they were not afraid of the king’s edict.</a:t>
            </a:r>
            <a:endParaRPr lang="en-US" sz="4800" dirty="0">
              <a:solidFill>
                <a:schemeClr val="bg1"/>
              </a:solidFill>
              <a:effectLst/>
              <a:latin typeface="Times New Roman" panose="02020603050405020304" pitchFamily="18" charset="0"/>
              <a:ea typeface="Times New Roman" panose="02020603050405020304" pitchFamily="18" charset="0"/>
            </a:endParaRPr>
          </a:p>
          <a:p>
            <a:pPr marL="0" indent="0">
              <a:buNone/>
            </a:pPr>
            <a:endParaRPr lang="en-US" dirty="0">
              <a:solidFill>
                <a:schemeClr val="bg1"/>
              </a:solidFill>
            </a:endParaRPr>
          </a:p>
        </p:txBody>
      </p:sp>
    </p:spTree>
    <p:extLst>
      <p:ext uri="{BB962C8B-B14F-4D97-AF65-F5344CB8AC3E}">
        <p14:creationId xmlns:p14="http://schemas.microsoft.com/office/powerpoint/2010/main" val="1817039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8000" dirty="0">
                <a:solidFill>
                  <a:schemeClr val="bg1"/>
                </a:solidFill>
              </a:rPr>
              <a:t>The</a:t>
            </a:r>
            <a:r>
              <a:rPr lang="en-US" sz="8000" dirty="0"/>
              <a:t> </a:t>
            </a:r>
            <a:r>
              <a:rPr lang="en-US" sz="8000" dirty="0">
                <a:solidFill>
                  <a:srgbClr val="0070C0"/>
                </a:solidFill>
              </a:rPr>
              <a:t>“How To” </a:t>
            </a:r>
            <a:r>
              <a:rPr lang="en-US" sz="8000" dirty="0">
                <a:solidFill>
                  <a:schemeClr val="bg1"/>
                </a:solidFill>
              </a:rPr>
              <a:t>of Faith </a:t>
            </a:r>
          </a:p>
        </p:txBody>
      </p:sp>
      <p:sp>
        <p:nvSpPr>
          <p:cNvPr id="5" name="Content Placeholder 4"/>
          <p:cNvSpPr>
            <a:spLocks noGrp="1"/>
          </p:cNvSpPr>
          <p:nvPr>
            <p:ph idx="1"/>
          </p:nvPr>
        </p:nvSpPr>
        <p:spPr/>
        <p:txBody>
          <a:bodyPr/>
          <a:lstStyle/>
          <a:p>
            <a:r>
              <a:rPr lang="en-US" b="1" baseline="30000" dirty="0">
                <a:solidFill>
                  <a:schemeClr val="bg1"/>
                </a:solidFill>
              </a:rPr>
              <a:t>30 </a:t>
            </a:r>
            <a:r>
              <a:rPr lang="en-US" dirty="0">
                <a:solidFill>
                  <a:schemeClr val="bg1"/>
                </a:solidFill>
              </a:rPr>
              <a:t>“After forty years had passed, </a:t>
            </a:r>
            <a:r>
              <a:rPr lang="en-US" cap="small" dirty="0">
                <a:solidFill>
                  <a:schemeClr val="bg1"/>
                </a:solidFill>
              </a:rPr>
              <a:t>an angel appeared to him in the wilderness of Mount</a:t>
            </a:r>
            <a:r>
              <a:rPr lang="en-US" dirty="0">
                <a:solidFill>
                  <a:schemeClr val="bg1"/>
                </a:solidFill>
              </a:rPr>
              <a:t> Sinai, </a:t>
            </a:r>
            <a:r>
              <a:rPr lang="en-US" cap="small" dirty="0">
                <a:solidFill>
                  <a:schemeClr val="bg1"/>
                </a:solidFill>
              </a:rPr>
              <a:t>in the flame of a burning thorn bush</a:t>
            </a:r>
            <a:r>
              <a:rPr lang="en-US" dirty="0">
                <a:solidFill>
                  <a:schemeClr val="bg1"/>
                </a:solidFill>
              </a:rPr>
              <a:t>. </a:t>
            </a:r>
            <a:r>
              <a:rPr lang="en-US" b="1" baseline="30000" dirty="0">
                <a:solidFill>
                  <a:schemeClr val="bg1"/>
                </a:solidFill>
              </a:rPr>
              <a:t>31 </a:t>
            </a:r>
            <a:r>
              <a:rPr lang="en-US" dirty="0">
                <a:solidFill>
                  <a:schemeClr val="bg1"/>
                </a:solidFill>
              </a:rPr>
              <a:t>When Moses saw it, he marveled at the sight; and as he approached to look </a:t>
            </a:r>
            <a:r>
              <a:rPr lang="en-US" i="1" dirty="0">
                <a:solidFill>
                  <a:schemeClr val="bg1"/>
                </a:solidFill>
              </a:rPr>
              <a:t>more</a:t>
            </a:r>
            <a:r>
              <a:rPr lang="en-US" dirty="0">
                <a:solidFill>
                  <a:schemeClr val="bg1"/>
                </a:solidFill>
              </a:rPr>
              <a:t> closely, there came the voice of the Lord: </a:t>
            </a:r>
            <a:r>
              <a:rPr lang="en-US" b="1" baseline="30000" dirty="0">
                <a:solidFill>
                  <a:schemeClr val="bg1"/>
                </a:solidFill>
              </a:rPr>
              <a:t>32 </a:t>
            </a:r>
            <a:r>
              <a:rPr lang="en-US" dirty="0">
                <a:solidFill>
                  <a:schemeClr val="bg1"/>
                </a:solidFill>
              </a:rPr>
              <a:t>‘I </a:t>
            </a:r>
            <a:r>
              <a:rPr lang="en-US" cap="small" dirty="0">
                <a:solidFill>
                  <a:schemeClr val="bg1"/>
                </a:solidFill>
              </a:rPr>
              <a:t>am the God of your fathers, the God of Abraham and Isaac and Jacob</a:t>
            </a:r>
            <a:r>
              <a:rPr lang="en-US" dirty="0">
                <a:solidFill>
                  <a:schemeClr val="bg1"/>
                </a:solidFill>
              </a:rPr>
              <a:t>.’ Moses shook with fear and would not venture to look. </a:t>
            </a:r>
            <a:r>
              <a:rPr lang="en-US" b="1" baseline="30000" dirty="0">
                <a:solidFill>
                  <a:schemeClr val="bg1"/>
                </a:solidFill>
              </a:rPr>
              <a:t>33 </a:t>
            </a:r>
            <a:r>
              <a:rPr lang="en-US" cap="small" dirty="0">
                <a:solidFill>
                  <a:schemeClr val="bg1"/>
                </a:solidFill>
              </a:rPr>
              <a:t>But the Lord said to him,</a:t>
            </a:r>
            <a:r>
              <a:rPr lang="en-US" dirty="0">
                <a:solidFill>
                  <a:schemeClr val="bg1"/>
                </a:solidFill>
              </a:rPr>
              <a:t> ‘</a:t>
            </a:r>
            <a:r>
              <a:rPr lang="en-US" cap="small" dirty="0">
                <a:solidFill>
                  <a:schemeClr val="bg1"/>
                </a:solidFill>
              </a:rPr>
              <a:t>Take off the sandals from your feet, for the place on which you are standing is holy ground</a:t>
            </a:r>
            <a:r>
              <a:rPr lang="en-US" dirty="0">
                <a:solidFill>
                  <a:schemeClr val="bg1"/>
                </a:solidFill>
              </a:rPr>
              <a:t>. </a:t>
            </a:r>
            <a:r>
              <a:rPr lang="en-US" b="1" baseline="30000" dirty="0">
                <a:solidFill>
                  <a:schemeClr val="bg1"/>
                </a:solidFill>
              </a:rPr>
              <a:t>34 </a:t>
            </a:r>
            <a:r>
              <a:rPr lang="en-US" dirty="0">
                <a:solidFill>
                  <a:schemeClr val="bg1"/>
                </a:solidFill>
              </a:rPr>
              <a:t>I </a:t>
            </a:r>
            <a:r>
              <a:rPr lang="en-US" cap="small" dirty="0">
                <a:solidFill>
                  <a:schemeClr val="bg1"/>
                </a:solidFill>
              </a:rPr>
              <a:t>have certainly seen the oppression of My people in Egypt and have heard their groans, and I have come down to rescue them</a:t>
            </a:r>
            <a:r>
              <a:rPr lang="en-US" dirty="0">
                <a:solidFill>
                  <a:schemeClr val="bg1"/>
                </a:solidFill>
              </a:rPr>
              <a:t>; </a:t>
            </a:r>
            <a:r>
              <a:rPr lang="en-US" cap="small" dirty="0">
                <a:solidFill>
                  <a:schemeClr val="bg1"/>
                </a:solidFill>
              </a:rPr>
              <a:t>come now, and I will send you to Egypt</a:t>
            </a:r>
            <a:r>
              <a:rPr lang="en-US" dirty="0">
                <a:solidFill>
                  <a:schemeClr val="bg1"/>
                </a:solidFill>
              </a:rPr>
              <a:t>.’</a:t>
            </a:r>
          </a:p>
        </p:txBody>
      </p:sp>
    </p:spTree>
    <p:extLst>
      <p:ext uri="{BB962C8B-B14F-4D97-AF65-F5344CB8AC3E}">
        <p14:creationId xmlns:p14="http://schemas.microsoft.com/office/powerpoint/2010/main" val="3767647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1850" y="-551792"/>
            <a:ext cx="10515600" cy="4152572"/>
          </a:xfrm>
        </p:spPr>
        <p:txBody>
          <a:bodyPr>
            <a:normAutofit/>
          </a:bodyPr>
          <a:lstStyle/>
          <a:p>
            <a:r>
              <a:rPr lang="en-US" dirty="0">
                <a:solidFill>
                  <a:schemeClr val="bg1"/>
                </a:solidFill>
              </a:rPr>
              <a:t>What did Moses see “</a:t>
            </a:r>
            <a:r>
              <a:rPr lang="en-US" i="1" dirty="0">
                <a:solidFill>
                  <a:schemeClr val="bg1"/>
                </a:solidFill>
              </a:rPr>
              <a:t>as he approached to look more closely, there came the voice of the Lord”?</a:t>
            </a:r>
          </a:p>
        </p:txBody>
      </p:sp>
      <p:sp>
        <p:nvSpPr>
          <p:cNvPr id="5" name="Text Placeholder 4"/>
          <p:cNvSpPr>
            <a:spLocks noGrp="1"/>
          </p:cNvSpPr>
          <p:nvPr>
            <p:ph type="body" idx="1"/>
          </p:nvPr>
        </p:nvSpPr>
        <p:spPr/>
        <p:txBody>
          <a:bodyPr>
            <a:normAutofit fontScale="92500"/>
          </a:bodyPr>
          <a:lstStyle/>
          <a:p>
            <a:r>
              <a:rPr lang="en-US" dirty="0">
                <a:solidFill>
                  <a:schemeClr val="bg1"/>
                </a:solidFill>
              </a:rPr>
              <a:t>Deut. 33: </a:t>
            </a:r>
            <a:r>
              <a:rPr lang="en-US" b="1" baseline="30000" dirty="0">
                <a:solidFill>
                  <a:schemeClr val="bg1"/>
                </a:solidFill>
              </a:rPr>
              <a:t>16</a:t>
            </a:r>
            <a:r>
              <a:rPr lang="en-US" sz="3200" b="1" baseline="30000" dirty="0">
                <a:solidFill>
                  <a:schemeClr val="bg1"/>
                </a:solidFill>
              </a:rPr>
              <a:t> </a:t>
            </a:r>
            <a:r>
              <a:rPr lang="en-US" sz="3200" dirty="0">
                <a:solidFill>
                  <a:schemeClr val="bg1"/>
                </a:solidFill>
              </a:rPr>
              <a:t>And with the choice things of the earth and its fullness,</a:t>
            </a:r>
            <a:br>
              <a:rPr lang="en-US" sz="3200" dirty="0">
                <a:solidFill>
                  <a:schemeClr val="bg1"/>
                </a:solidFill>
              </a:rPr>
            </a:br>
            <a:r>
              <a:rPr lang="en-US" sz="3900" dirty="0">
                <a:solidFill>
                  <a:schemeClr val="bg1"/>
                </a:solidFill>
              </a:rPr>
              <a:t>And the favor of </a:t>
            </a:r>
            <a:r>
              <a:rPr lang="en-US" sz="3900" b="1" i="1" u="sng" dirty="0">
                <a:solidFill>
                  <a:schemeClr val="bg1"/>
                </a:solidFill>
              </a:rPr>
              <a:t>Him who dwelt in the bush.</a:t>
            </a:r>
            <a:br>
              <a:rPr lang="en-US" sz="3900" i="1" u="sng" dirty="0">
                <a:solidFill>
                  <a:schemeClr val="bg1"/>
                </a:solidFill>
              </a:rPr>
            </a:br>
            <a:r>
              <a:rPr lang="en-US" sz="3200" dirty="0">
                <a:solidFill>
                  <a:schemeClr val="bg1"/>
                </a:solidFill>
              </a:rPr>
              <a:t>Let it come to the head of Joseph,</a:t>
            </a:r>
          </a:p>
        </p:txBody>
      </p:sp>
    </p:spTree>
    <p:extLst>
      <p:ext uri="{BB962C8B-B14F-4D97-AF65-F5344CB8AC3E}">
        <p14:creationId xmlns:p14="http://schemas.microsoft.com/office/powerpoint/2010/main" val="2004130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A9ECE0-69E9-EAB6-CD16-7DC9E2205DD2}"/>
              </a:ext>
            </a:extLst>
          </p:cNvPr>
          <p:cNvSpPr txBox="1"/>
          <p:nvPr/>
        </p:nvSpPr>
        <p:spPr>
          <a:xfrm>
            <a:off x="324678" y="159028"/>
            <a:ext cx="11555896" cy="2554545"/>
          </a:xfrm>
          <a:prstGeom prst="rect">
            <a:avLst/>
          </a:prstGeom>
          <a:noFill/>
        </p:spPr>
        <p:txBody>
          <a:bodyPr wrap="square">
            <a:spAutoFit/>
          </a:bodyPr>
          <a:lstStyle/>
          <a:p>
            <a:pPr marL="0" marR="0" algn="ctr"/>
            <a:r>
              <a:rPr lang="en-US" sz="4000" dirty="0">
                <a:solidFill>
                  <a:schemeClr val="bg1"/>
                </a:solidFill>
                <a:effectLst/>
                <a:latin typeface="system-ui"/>
                <a:ea typeface="Times New Roman" panose="02020603050405020304" pitchFamily="18" charset="0"/>
              </a:rPr>
              <a:t>There are two revelations of God to Moses in this </a:t>
            </a:r>
            <a:r>
              <a:rPr lang="en-US" sz="4000" dirty="0">
                <a:solidFill>
                  <a:schemeClr val="bg1"/>
                </a:solidFill>
                <a:latin typeface="system-ui"/>
                <a:ea typeface="Times New Roman" panose="02020603050405020304" pitchFamily="18" charset="0"/>
              </a:rPr>
              <a:t>event</a:t>
            </a:r>
            <a:r>
              <a:rPr lang="en-US" sz="4000" dirty="0">
                <a:solidFill>
                  <a:schemeClr val="bg1"/>
                </a:solidFill>
                <a:effectLst/>
                <a:latin typeface="system-ui"/>
                <a:ea typeface="Times New Roman" panose="02020603050405020304" pitchFamily="18" charset="0"/>
              </a:rPr>
              <a:t>. The name Yahweh, and the sight of Yahweh in the burning bush.</a:t>
            </a:r>
          </a:p>
          <a:p>
            <a:pPr marL="0" marR="0" algn="ctr"/>
            <a:endParaRPr lang="en-US" sz="4000" dirty="0">
              <a:solidFill>
                <a:schemeClr val="bg1"/>
              </a:solidFill>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B68D1EAD-200C-833E-B39B-28818C38B404}"/>
              </a:ext>
            </a:extLst>
          </p:cNvPr>
          <p:cNvSpPr txBox="1"/>
          <p:nvPr/>
        </p:nvSpPr>
        <p:spPr>
          <a:xfrm>
            <a:off x="748747" y="2345636"/>
            <a:ext cx="11065565" cy="3170099"/>
          </a:xfrm>
          <a:prstGeom prst="rect">
            <a:avLst/>
          </a:prstGeom>
          <a:noFill/>
        </p:spPr>
        <p:txBody>
          <a:bodyPr wrap="square">
            <a:spAutoFit/>
          </a:bodyPr>
          <a:lstStyle/>
          <a:p>
            <a:pPr marL="0" marR="0" algn="ctr"/>
            <a:endParaRPr lang="en-US" sz="4000" dirty="0">
              <a:solidFill>
                <a:srgbClr val="000000"/>
              </a:solidFill>
              <a:effectLst/>
              <a:highlight>
                <a:srgbClr val="FFFFFF"/>
              </a:highlight>
              <a:latin typeface="system-ui"/>
              <a:ea typeface="Times New Roman" panose="02020603050405020304" pitchFamily="18" charset="0"/>
            </a:endParaRPr>
          </a:p>
          <a:p>
            <a:pPr marL="0" marR="0" algn="ctr"/>
            <a:r>
              <a:rPr lang="en-US" sz="4000" dirty="0">
                <a:solidFill>
                  <a:schemeClr val="bg1"/>
                </a:solidFill>
                <a:effectLst/>
                <a:latin typeface="system-ui"/>
                <a:ea typeface="Times New Roman" panose="02020603050405020304" pitchFamily="18" charset="0"/>
              </a:rPr>
              <a:t>Ex. 6</a:t>
            </a:r>
            <a:r>
              <a:rPr lang="en-US" sz="4000" i="1" dirty="0">
                <a:solidFill>
                  <a:schemeClr val="bg1"/>
                </a:solidFill>
                <a:effectLst/>
                <a:latin typeface="system-ui"/>
                <a:ea typeface="Times New Roman" panose="02020603050405020304" pitchFamily="18" charset="0"/>
              </a:rPr>
              <a:t>:</a:t>
            </a:r>
            <a:r>
              <a:rPr lang="en-US" sz="4000" b="1" i="1" baseline="30000" dirty="0">
                <a:solidFill>
                  <a:schemeClr val="bg1"/>
                </a:solidFill>
                <a:effectLst/>
                <a:latin typeface="system-ui"/>
                <a:ea typeface="Aptos" panose="020B0004020202020204" pitchFamily="34" charset="0"/>
                <a:cs typeface="Times New Roman" panose="02020603050405020304" pitchFamily="18" charset="0"/>
              </a:rPr>
              <a:t> 2 </a:t>
            </a:r>
            <a:r>
              <a:rPr lang="en-US" sz="4000" i="1" dirty="0">
                <a:solidFill>
                  <a:schemeClr val="bg1"/>
                </a:solidFill>
                <a:effectLst/>
                <a:latin typeface="system-ui"/>
                <a:ea typeface="Aptos" panose="020B0004020202020204" pitchFamily="34" charset="0"/>
                <a:cs typeface="Times New Roman" panose="02020603050405020304" pitchFamily="18" charset="0"/>
              </a:rPr>
              <a:t>God also said to Moses, “I am the </a:t>
            </a:r>
            <a:r>
              <a:rPr lang="en-US" sz="4000" i="1" cap="small" dirty="0">
                <a:solidFill>
                  <a:schemeClr val="bg1"/>
                </a:solidFill>
                <a:effectLst/>
                <a:latin typeface="system-ui"/>
                <a:ea typeface="Aptos" panose="020B0004020202020204" pitchFamily="34" charset="0"/>
                <a:cs typeface="Times New Roman" panose="02020603050405020304" pitchFamily="18" charset="0"/>
              </a:rPr>
              <a:t>Lord</a:t>
            </a:r>
            <a:r>
              <a:rPr lang="en-US" sz="4000" i="1" dirty="0">
                <a:solidFill>
                  <a:schemeClr val="bg1"/>
                </a:solidFill>
                <a:effectLst/>
                <a:latin typeface="system-ui"/>
                <a:ea typeface="Aptos" panose="020B0004020202020204" pitchFamily="34" charset="0"/>
                <a:cs typeface="Times New Roman" panose="02020603050405020304" pitchFamily="18" charset="0"/>
              </a:rPr>
              <a:t>. </a:t>
            </a:r>
            <a:r>
              <a:rPr lang="en-US" sz="4000" b="1" i="1" baseline="30000" dirty="0">
                <a:solidFill>
                  <a:schemeClr val="bg1"/>
                </a:solidFill>
                <a:effectLst/>
                <a:latin typeface="system-ui"/>
                <a:ea typeface="Aptos" panose="020B0004020202020204" pitchFamily="34" charset="0"/>
                <a:cs typeface="Times New Roman" panose="02020603050405020304" pitchFamily="18" charset="0"/>
              </a:rPr>
              <a:t>3 </a:t>
            </a:r>
            <a:r>
              <a:rPr lang="en-US" sz="4000" i="1" dirty="0">
                <a:solidFill>
                  <a:schemeClr val="bg1"/>
                </a:solidFill>
                <a:effectLst/>
                <a:latin typeface="system-ui"/>
                <a:ea typeface="Aptos" panose="020B0004020202020204" pitchFamily="34" charset="0"/>
                <a:cs typeface="Times New Roman" panose="02020603050405020304" pitchFamily="18" charset="0"/>
              </a:rPr>
              <a:t>I appeared to Abraham, to Isaac and to Jacob as God Almighty,</a:t>
            </a:r>
            <a:r>
              <a:rPr lang="en-US" sz="4000" i="1" baseline="30000" dirty="0">
                <a:solidFill>
                  <a:schemeClr val="bg1"/>
                </a:solidFill>
                <a:effectLst/>
                <a:latin typeface="system-ui"/>
                <a:ea typeface="Aptos" panose="020B0004020202020204" pitchFamily="34" charset="0"/>
                <a:cs typeface="Times New Roman" panose="02020603050405020304" pitchFamily="18" charset="0"/>
              </a:rPr>
              <a:t>[</a:t>
            </a:r>
            <a:r>
              <a:rPr lang="en-US" sz="4000" i="1" u="sng" baseline="30000" dirty="0">
                <a:solidFill>
                  <a:schemeClr val="bg1"/>
                </a:solidFill>
                <a:effectLst/>
                <a:latin typeface="system-ui"/>
                <a:ea typeface="Aptos" panose="020B0004020202020204" pitchFamily="34" charset="0"/>
                <a:cs typeface="Times New Roman" panose="02020603050405020304" pitchFamily="18" charset="0"/>
                <a:hlinkClick r:id="rId2" tooltip="See footnote a">
                  <a:extLst>
                    <a:ext uri="{A12FA001-AC4F-418D-AE19-62706E023703}">
                      <ahyp:hlinkClr xmlns:ahyp="http://schemas.microsoft.com/office/drawing/2018/hyperlinkcolor" val="tx"/>
                    </a:ext>
                  </a:extLst>
                </a:hlinkClick>
              </a:rPr>
              <a:t>a</a:t>
            </a:r>
            <a:r>
              <a:rPr lang="en-US" sz="4000" i="1" baseline="30000" dirty="0">
                <a:solidFill>
                  <a:schemeClr val="bg1"/>
                </a:solidFill>
                <a:effectLst/>
                <a:latin typeface="system-ui"/>
                <a:ea typeface="Aptos" panose="020B0004020202020204" pitchFamily="34" charset="0"/>
                <a:cs typeface="Times New Roman" panose="02020603050405020304" pitchFamily="18" charset="0"/>
              </a:rPr>
              <a:t>]</a:t>
            </a:r>
            <a:r>
              <a:rPr lang="en-US" sz="4000" i="1" dirty="0">
                <a:solidFill>
                  <a:schemeClr val="bg1"/>
                </a:solidFill>
                <a:effectLst/>
                <a:latin typeface="system-ui"/>
                <a:ea typeface="Aptos" panose="020B0004020202020204" pitchFamily="34" charset="0"/>
                <a:cs typeface="Times New Roman" panose="02020603050405020304" pitchFamily="18" charset="0"/>
              </a:rPr>
              <a:t> but by my name the </a:t>
            </a:r>
            <a:r>
              <a:rPr lang="en-US" sz="4000" i="1" cap="small" dirty="0">
                <a:solidFill>
                  <a:schemeClr val="bg1"/>
                </a:solidFill>
                <a:effectLst/>
                <a:latin typeface="system-ui"/>
                <a:ea typeface="Aptos" panose="020B0004020202020204" pitchFamily="34" charset="0"/>
                <a:cs typeface="Times New Roman" panose="02020603050405020304" pitchFamily="18" charset="0"/>
              </a:rPr>
              <a:t>Lord</a:t>
            </a:r>
            <a:r>
              <a:rPr lang="en-US" sz="4000" i="1" baseline="30000" dirty="0">
                <a:solidFill>
                  <a:schemeClr val="bg1"/>
                </a:solidFill>
                <a:effectLst/>
                <a:latin typeface="system-ui"/>
                <a:ea typeface="Aptos" panose="020B0004020202020204" pitchFamily="34" charset="0"/>
                <a:cs typeface="Times New Roman" panose="02020603050405020304" pitchFamily="18" charset="0"/>
              </a:rPr>
              <a:t>[</a:t>
            </a:r>
            <a:r>
              <a:rPr lang="en-US" sz="4000" i="1" u="sng" baseline="30000" dirty="0">
                <a:solidFill>
                  <a:schemeClr val="bg1"/>
                </a:solidFill>
                <a:effectLst/>
                <a:latin typeface="system-ui"/>
                <a:ea typeface="Aptos" panose="020B0004020202020204" pitchFamily="34" charset="0"/>
                <a:cs typeface="Times New Roman" panose="02020603050405020304" pitchFamily="18" charset="0"/>
                <a:hlinkClick r:id="rId3" tooltip="See footnote b">
                  <a:extLst>
                    <a:ext uri="{A12FA001-AC4F-418D-AE19-62706E023703}">
                      <ahyp:hlinkClr xmlns:ahyp="http://schemas.microsoft.com/office/drawing/2018/hyperlinkcolor" val="tx"/>
                    </a:ext>
                  </a:extLst>
                </a:hlinkClick>
              </a:rPr>
              <a:t>b</a:t>
            </a:r>
            <a:r>
              <a:rPr lang="en-US" sz="4000" i="1" baseline="30000" dirty="0">
                <a:solidFill>
                  <a:schemeClr val="bg1"/>
                </a:solidFill>
                <a:effectLst/>
                <a:latin typeface="system-ui"/>
                <a:ea typeface="Aptos" panose="020B0004020202020204" pitchFamily="34" charset="0"/>
                <a:cs typeface="Times New Roman" panose="02020603050405020304" pitchFamily="18" charset="0"/>
              </a:rPr>
              <a:t>]</a:t>
            </a:r>
            <a:r>
              <a:rPr lang="en-US" sz="4000" i="1" dirty="0">
                <a:solidFill>
                  <a:schemeClr val="bg1"/>
                </a:solidFill>
                <a:effectLst/>
                <a:latin typeface="system-ui"/>
                <a:ea typeface="Aptos" panose="020B0004020202020204" pitchFamily="34" charset="0"/>
                <a:cs typeface="Times New Roman" panose="02020603050405020304" pitchFamily="18" charset="0"/>
              </a:rPr>
              <a:t> I did not make myself fully known to them. </a:t>
            </a:r>
            <a:endParaRPr lang="en-US" sz="40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7007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1B822C-AD7A-537A-6577-19B4A65FDFD0}"/>
              </a:ext>
            </a:extLst>
          </p:cNvPr>
          <p:cNvSpPr txBox="1"/>
          <p:nvPr/>
        </p:nvSpPr>
        <p:spPr>
          <a:xfrm>
            <a:off x="371061" y="185530"/>
            <a:ext cx="11946835" cy="2923877"/>
          </a:xfrm>
          <a:prstGeom prst="rect">
            <a:avLst/>
          </a:prstGeom>
          <a:noFill/>
        </p:spPr>
        <p:txBody>
          <a:bodyPr wrap="square">
            <a:spAutoFit/>
          </a:bodyPr>
          <a:lstStyle/>
          <a:p>
            <a:pPr marL="342900" marR="0" lvl="0" indent="-342900" algn="ctr">
              <a:buFont typeface="+mj-lt"/>
              <a:buAutoNum type="arabicPeriod"/>
            </a:pPr>
            <a:r>
              <a:rPr lang="en-US" sz="4000" b="1" dirty="0">
                <a:solidFill>
                  <a:schemeClr val="bg1"/>
                </a:solidFill>
                <a:effectLst/>
                <a:latin typeface="system-ui"/>
                <a:ea typeface="Times New Roman" panose="02020603050405020304" pitchFamily="18" charset="0"/>
              </a:rPr>
              <a:t>Moses Saw Yahweh Dwelling In The Bush</a:t>
            </a:r>
            <a:endParaRPr lang="en-US" sz="4000" dirty="0">
              <a:solidFill>
                <a:schemeClr val="bg1"/>
              </a:solidFill>
              <a:effectLst/>
              <a:latin typeface="Times New Roman" panose="02020603050405020304" pitchFamily="18" charset="0"/>
              <a:ea typeface="Times New Roman" panose="02020603050405020304" pitchFamily="18" charset="0"/>
            </a:endParaRPr>
          </a:p>
          <a:p>
            <a:pPr marL="457200" marR="0"/>
            <a:r>
              <a:rPr lang="en-US" sz="3600" b="1" i="1" baseline="30000" dirty="0">
                <a:solidFill>
                  <a:schemeClr val="bg1"/>
                </a:solidFill>
                <a:effectLst/>
                <a:latin typeface="system-ui"/>
                <a:ea typeface="Times New Roman" panose="02020603050405020304" pitchFamily="18" charset="0"/>
              </a:rPr>
              <a:t>2 </a:t>
            </a:r>
            <a:r>
              <a:rPr lang="en-US" sz="3600" i="1" dirty="0">
                <a:solidFill>
                  <a:schemeClr val="bg1"/>
                </a:solidFill>
                <a:effectLst/>
                <a:latin typeface="system-ui"/>
                <a:ea typeface="Times New Roman" panose="02020603050405020304" pitchFamily="18" charset="0"/>
              </a:rPr>
              <a:t>There the angel of </a:t>
            </a:r>
            <a:r>
              <a:rPr lang="en-US" sz="3600" b="1" i="1" dirty="0">
                <a:solidFill>
                  <a:schemeClr val="bg1"/>
                </a:solidFill>
                <a:effectLst/>
                <a:latin typeface="system-ui"/>
                <a:ea typeface="Times New Roman" panose="02020603050405020304" pitchFamily="18" charset="0"/>
              </a:rPr>
              <a:t>the </a:t>
            </a:r>
            <a:r>
              <a:rPr lang="en-US" sz="3600" b="1" cap="small" dirty="0">
                <a:solidFill>
                  <a:schemeClr val="bg1"/>
                </a:solidFill>
                <a:effectLst/>
                <a:latin typeface="system-ui"/>
                <a:ea typeface="Times New Roman" panose="02020603050405020304" pitchFamily="18" charset="0"/>
              </a:rPr>
              <a:t>Lord</a:t>
            </a:r>
            <a:r>
              <a:rPr lang="en-US" sz="3600" b="1" i="1" dirty="0">
                <a:solidFill>
                  <a:schemeClr val="bg1"/>
                </a:solidFill>
                <a:effectLst/>
                <a:latin typeface="system-ui"/>
                <a:ea typeface="Times New Roman" panose="02020603050405020304" pitchFamily="18" charset="0"/>
              </a:rPr>
              <a:t> appeared to him</a:t>
            </a:r>
            <a:r>
              <a:rPr lang="en-US" sz="3600" i="1" dirty="0">
                <a:solidFill>
                  <a:schemeClr val="bg1"/>
                </a:solidFill>
                <a:effectLst/>
                <a:latin typeface="system-ui"/>
                <a:ea typeface="Times New Roman" panose="02020603050405020304" pitchFamily="18" charset="0"/>
              </a:rPr>
              <a:t> </a:t>
            </a:r>
            <a:r>
              <a:rPr lang="en-US" sz="3600" b="1" i="1" dirty="0">
                <a:solidFill>
                  <a:schemeClr val="bg1"/>
                </a:solidFill>
                <a:effectLst/>
                <a:latin typeface="system-ui"/>
                <a:ea typeface="Times New Roman" panose="02020603050405020304" pitchFamily="18" charset="0"/>
              </a:rPr>
              <a:t>in flames of fire from within a bush.</a:t>
            </a:r>
            <a:endParaRPr lang="en-US" sz="3600" b="1" dirty="0">
              <a:solidFill>
                <a:schemeClr val="bg1"/>
              </a:solidFill>
              <a:effectLst/>
              <a:latin typeface="Times New Roman" panose="02020603050405020304" pitchFamily="18" charset="0"/>
              <a:ea typeface="Times New Roman" panose="02020603050405020304" pitchFamily="18" charset="0"/>
            </a:endParaRPr>
          </a:p>
          <a:p>
            <a:pPr marL="457200" marR="0"/>
            <a:r>
              <a:rPr lang="en-US" sz="3600" b="1" i="1" baseline="30000" dirty="0">
                <a:solidFill>
                  <a:schemeClr val="bg1"/>
                </a:solidFill>
                <a:effectLst/>
                <a:latin typeface="system-ui"/>
                <a:ea typeface="Times New Roman" panose="02020603050405020304" pitchFamily="18" charset="0"/>
              </a:rPr>
              <a:t>5 </a:t>
            </a:r>
            <a:r>
              <a:rPr lang="en-US" sz="3600" i="1" dirty="0">
                <a:solidFill>
                  <a:schemeClr val="bg1"/>
                </a:solidFill>
                <a:effectLst/>
                <a:latin typeface="system-ui"/>
                <a:ea typeface="Times New Roman" panose="02020603050405020304" pitchFamily="18" charset="0"/>
              </a:rPr>
              <a:t>“Do not come any closer,” God said. “Take off your sandals, for the place where you are standing is holy ground.” </a:t>
            </a:r>
            <a:endParaRPr lang="en-US" sz="3600" dirty="0">
              <a:solidFill>
                <a:schemeClr val="bg1"/>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80FE2EE6-DC39-231F-0591-140C4B80A533}"/>
              </a:ext>
            </a:extLst>
          </p:cNvPr>
          <p:cNvSpPr txBox="1"/>
          <p:nvPr/>
        </p:nvSpPr>
        <p:spPr>
          <a:xfrm>
            <a:off x="503582" y="3213653"/>
            <a:ext cx="11323983" cy="3763659"/>
          </a:xfrm>
          <a:prstGeom prst="rect">
            <a:avLst/>
          </a:prstGeom>
          <a:noFill/>
        </p:spPr>
        <p:txBody>
          <a:bodyPr wrap="square">
            <a:spAutoFit/>
          </a:bodyPr>
          <a:lstStyle/>
          <a:p>
            <a:pPr marL="0" marR="0" algn="ctr">
              <a:lnSpc>
                <a:spcPct val="107000"/>
              </a:lnSpc>
              <a:spcBef>
                <a:spcPts val="0"/>
              </a:spcBef>
              <a:spcAft>
                <a:spcPts val="0"/>
              </a:spcAft>
            </a:pPr>
            <a:r>
              <a:rPr lang="en-US" sz="2800" kern="100" spc="75" dirty="0">
                <a:solidFill>
                  <a:schemeClr val="bg1"/>
                </a:solidFill>
                <a:effectLst/>
                <a:latin typeface="Helvetica" panose="020B0604020202020204" pitchFamily="34" charset="0"/>
                <a:ea typeface="Aptos" panose="020B0004020202020204" pitchFamily="34" charset="0"/>
                <a:cs typeface="Times New Roman" panose="02020603050405020304" pitchFamily="18" charset="0"/>
              </a:rPr>
              <a:t>The Shekinah glory is the Hebrew name given to the presence of God dwelling on the earth. The word "shekinah" does not appear in the Bible, but in Hebrew, it means “he caused to dwell," and it was the term given to a divine visitation of Yahweh. A notable example of the Shekinah glory is the pillar of cloud by day and pillar of fire by night that guided the Israelites through the desert after their exodus from Egypt</a:t>
            </a:r>
            <a:endPar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2800" kern="100" dirty="0">
                <a:solidFill>
                  <a:srgbClr val="171717"/>
                </a:solidFill>
                <a:effectLst/>
                <a:highlight>
                  <a:srgbClr val="FFFFFF"/>
                </a:highlight>
                <a:latin typeface="system-ui"/>
                <a:ea typeface="Aptos" panose="020B0004020202020204" pitchFamily="34" charset="0"/>
                <a:cs typeface="Times New Roman" panose="02020603050405020304" pitchFamily="18" charset="0"/>
              </a:rPr>
              <a:t> </a:t>
            </a:r>
            <a:endParaRPr lang="en-US" sz="2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10428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B07E8B-08B7-6575-3D94-0F6D75BEE3B8}"/>
              </a:ext>
            </a:extLst>
          </p:cNvPr>
          <p:cNvSpPr txBox="1"/>
          <p:nvPr/>
        </p:nvSpPr>
        <p:spPr>
          <a:xfrm>
            <a:off x="616225" y="304800"/>
            <a:ext cx="11430001" cy="923330"/>
          </a:xfrm>
          <a:prstGeom prst="rect">
            <a:avLst/>
          </a:prstGeom>
          <a:noFill/>
        </p:spPr>
        <p:txBody>
          <a:bodyPr wrap="square">
            <a:spAutoFit/>
          </a:bodyPr>
          <a:lstStyle/>
          <a:p>
            <a:pPr marR="0" lvl="0" algn="ctr"/>
            <a:r>
              <a:rPr lang="en-US" sz="5400" b="1" dirty="0">
                <a:solidFill>
                  <a:schemeClr val="bg1"/>
                </a:solidFill>
                <a:effectLst/>
                <a:latin typeface="system-ui"/>
                <a:ea typeface="Times New Roman" panose="02020603050405020304" pitchFamily="18" charset="0"/>
              </a:rPr>
              <a:t>2. Moses saw himself in the bush</a:t>
            </a:r>
            <a:endParaRPr lang="en-US" sz="5400" b="1" dirty="0">
              <a:solidFill>
                <a:schemeClr val="bg1"/>
              </a:solidFill>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C498D6E2-EE89-CFAE-5CAC-531F4FD3EFF9}"/>
              </a:ext>
            </a:extLst>
          </p:cNvPr>
          <p:cNvSpPr txBox="1"/>
          <p:nvPr/>
        </p:nvSpPr>
        <p:spPr>
          <a:xfrm>
            <a:off x="377687" y="1325217"/>
            <a:ext cx="11569148" cy="4401205"/>
          </a:xfrm>
          <a:prstGeom prst="rect">
            <a:avLst/>
          </a:prstGeom>
          <a:noFill/>
        </p:spPr>
        <p:txBody>
          <a:bodyPr wrap="square">
            <a:spAutoFit/>
          </a:bodyPr>
          <a:lstStyle/>
          <a:p>
            <a:r>
              <a:rPr lang="en-US" sz="4000" b="1" i="1" baseline="30000" dirty="0">
                <a:solidFill>
                  <a:schemeClr val="bg1"/>
                </a:solidFill>
                <a:effectLst/>
                <a:latin typeface="system-ui"/>
              </a:rPr>
              <a:t>30 </a:t>
            </a:r>
            <a:r>
              <a:rPr lang="en-US" sz="4000" b="0" i="1" dirty="0">
                <a:solidFill>
                  <a:schemeClr val="bg1"/>
                </a:solidFill>
                <a:effectLst/>
                <a:latin typeface="system-ui"/>
              </a:rPr>
              <a:t>“After forty years had passed, an angel appeared to him in the wilderness of Mount Sinai, in the flame of </a:t>
            </a:r>
            <a:r>
              <a:rPr lang="en-US" sz="4000" b="1" i="1" dirty="0">
                <a:solidFill>
                  <a:schemeClr val="bg1"/>
                </a:solidFill>
                <a:effectLst/>
                <a:latin typeface="system-ui"/>
              </a:rPr>
              <a:t>a burning thorn bush</a:t>
            </a:r>
            <a:r>
              <a:rPr lang="en-US" sz="4000" b="0" i="1" dirty="0">
                <a:solidFill>
                  <a:schemeClr val="bg1"/>
                </a:solidFill>
                <a:effectLst/>
                <a:latin typeface="system-ui"/>
              </a:rPr>
              <a:t>. </a:t>
            </a:r>
            <a:r>
              <a:rPr lang="en-US" sz="4000" b="0" dirty="0">
                <a:solidFill>
                  <a:schemeClr val="bg1"/>
                </a:solidFill>
                <a:effectLst/>
                <a:latin typeface="system-ui"/>
              </a:rPr>
              <a:t>Def.=a modified or aborted branch in the form of a sharp woody structure</a:t>
            </a:r>
          </a:p>
          <a:p>
            <a:endParaRPr lang="en-US" sz="4000" i="1" dirty="0">
              <a:solidFill>
                <a:schemeClr val="bg1"/>
              </a:solidFill>
              <a:latin typeface="system-ui"/>
            </a:endParaRPr>
          </a:p>
          <a:p>
            <a:r>
              <a:rPr lang="en-US" sz="4000" b="0" i="1" dirty="0">
                <a:solidFill>
                  <a:schemeClr val="bg1"/>
                </a:solidFill>
                <a:effectLst/>
                <a:latin typeface="system-ui"/>
              </a:rPr>
              <a:t>he led the flock to the </a:t>
            </a:r>
            <a:r>
              <a:rPr lang="en-US" sz="4000" b="0" i="1" baseline="30000" dirty="0">
                <a:solidFill>
                  <a:schemeClr val="bg1"/>
                </a:solidFill>
                <a:effectLst/>
                <a:latin typeface="system-ui"/>
              </a:rPr>
              <a:t>[</a:t>
            </a:r>
            <a:r>
              <a:rPr lang="en-US" sz="4000" b="0" i="1"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4000" b="0" i="1" baseline="30000" dirty="0">
                <a:solidFill>
                  <a:schemeClr val="bg1"/>
                </a:solidFill>
                <a:effectLst/>
                <a:latin typeface="system-ui"/>
              </a:rPr>
              <a:t>]</a:t>
            </a:r>
            <a:r>
              <a:rPr lang="en-US" sz="4000" b="0" i="1" dirty="0">
                <a:solidFill>
                  <a:schemeClr val="bg1"/>
                </a:solidFill>
                <a:effectLst/>
                <a:latin typeface="system-ui"/>
              </a:rPr>
              <a:t>west side of the wilderness and came to </a:t>
            </a:r>
            <a:r>
              <a:rPr lang="en-US" sz="4000" b="1" i="1" dirty="0">
                <a:solidFill>
                  <a:schemeClr val="bg1"/>
                </a:solidFill>
                <a:effectLst/>
                <a:latin typeface="system-ui"/>
              </a:rPr>
              <a:t>Horeb</a:t>
            </a:r>
            <a:r>
              <a:rPr lang="en-US" sz="4000" b="0" i="1" dirty="0">
                <a:solidFill>
                  <a:schemeClr val="bg1"/>
                </a:solidFill>
                <a:effectLst/>
                <a:latin typeface="system-ui"/>
              </a:rPr>
              <a:t>, </a:t>
            </a:r>
            <a:r>
              <a:rPr lang="en-US" sz="4000" b="0" dirty="0">
                <a:solidFill>
                  <a:schemeClr val="bg1"/>
                </a:solidFill>
                <a:effectLst/>
                <a:latin typeface="system-ui"/>
              </a:rPr>
              <a:t>Def.= dry, </a:t>
            </a:r>
            <a:r>
              <a:rPr lang="en-US" sz="4000" b="0" dirty="0" err="1">
                <a:solidFill>
                  <a:schemeClr val="bg1"/>
                </a:solidFill>
                <a:effectLst/>
                <a:latin typeface="system-ui"/>
              </a:rPr>
              <a:t>arid,desolate</a:t>
            </a:r>
            <a:endParaRPr lang="en-US" sz="4000" dirty="0">
              <a:solidFill>
                <a:schemeClr val="bg1"/>
              </a:solidFill>
            </a:endParaRPr>
          </a:p>
        </p:txBody>
      </p:sp>
    </p:spTree>
    <p:extLst>
      <p:ext uri="{BB962C8B-B14F-4D97-AF65-F5344CB8AC3E}">
        <p14:creationId xmlns:p14="http://schemas.microsoft.com/office/powerpoint/2010/main" val="3269258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4D43F3-0B1C-4E87-DB42-3488E31B91BE}"/>
              </a:ext>
            </a:extLst>
          </p:cNvPr>
          <p:cNvSpPr txBox="1"/>
          <p:nvPr/>
        </p:nvSpPr>
        <p:spPr>
          <a:xfrm>
            <a:off x="443948" y="245165"/>
            <a:ext cx="11330610" cy="6095258"/>
          </a:xfrm>
          <a:prstGeom prst="rect">
            <a:avLst/>
          </a:prstGeom>
          <a:noFill/>
        </p:spPr>
        <p:txBody>
          <a:bodyPr wrap="square">
            <a:spAutoFit/>
          </a:bodyPr>
          <a:lstStyle/>
          <a:p>
            <a:pPr marL="285750" marR="0" algn="ctr">
              <a:lnSpc>
                <a:spcPct val="107000"/>
              </a:lnSpc>
              <a:spcBef>
                <a:spcPts val="0"/>
              </a:spcBef>
              <a:spcAft>
                <a:spcPts val="0"/>
              </a:spcAft>
            </a:pPr>
            <a:r>
              <a:rPr lang="en-US" sz="4800" b="1" kern="100" dirty="0">
                <a:solidFill>
                  <a:schemeClr val="bg1"/>
                </a:solidFill>
                <a:effectLst/>
                <a:latin typeface="system-ui"/>
                <a:ea typeface="Aptos" panose="020B0004020202020204" pitchFamily="34" charset="0"/>
                <a:cs typeface="Times New Roman" panose="02020603050405020304" pitchFamily="18" charset="0"/>
              </a:rPr>
              <a:t>Moses is the bush</a:t>
            </a:r>
            <a:r>
              <a:rPr lang="en-US" sz="4800" kern="100" dirty="0">
                <a:solidFill>
                  <a:schemeClr val="bg1"/>
                </a:solidFill>
                <a:effectLst/>
                <a:latin typeface="system-ui"/>
                <a:ea typeface="Aptos" panose="020B0004020202020204" pitchFamily="34" charset="0"/>
                <a:cs typeface="Times New Roman" panose="02020603050405020304" pitchFamily="18" charset="0"/>
              </a:rPr>
              <a:t> – </a:t>
            </a:r>
            <a:endParaRPr lang="en-US" sz="4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285750" marR="0" algn="ctr">
              <a:lnSpc>
                <a:spcPct val="107000"/>
              </a:lnSpc>
              <a:spcBef>
                <a:spcPts val="0"/>
              </a:spcBef>
              <a:spcAft>
                <a:spcPts val="0"/>
              </a:spcAft>
            </a:pPr>
            <a:r>
              <a:rPr lang="en-US" sz="3200" kern="100" dirty="0">
                <a:solidFill>
                  <a:schemeClr val="bg1"/>
                </a:solidFill>
                <a:effectLst/>
                <a:latin typeface="system-ui"/>
                <a:ea typeface="Aptos" panose="020B0004020202020204" pitchFamily="34" charset="0"/>
                <a:cs typeface="Times New Roman" panose="02020603050405020304" pitchFamily="18" charset="0"/>
              </a:rPr>
              <a:t>his 80 years have been a dry, fruitless effort yielding only thorns. </a:t>
            </a:r>
          </a:p>
          <a:p>
            <a:pPr marL="285750" marR="0" algn="ctr">
              <a:lnSpc>
                <a:spcPct val="107000"/>
              </a:lnSpc>
              <a:spcBef>
                <a:spcPts val="0"/>
              </a:spcBef>
              <a:spcAft>
                <a:spcPts val="0"/>
              </a:spcAft>
            </a:pPr>
            <a:endParaRPr lang="en-US" sz="3200" kern="100" dirty="0">
              <a:solidFill>
                <a:schemeClr val="bg1"/>
              </a:solidFill>
              <a:latin typeface="system-ui"/>
              <a:ea typeface="Aptos" panose="020B0004020202020204" pitchFamily="34" charset="0"/>
              <a:cs typeface="Times New Roman" panose="02020603050405020304" pitchFamily="18" charset="0"/>
            </a:endParaRPr>
          </a:p>
          <a:p>
            <a:pPr marL="285750" marR="0" algn="ctr">
              <a:lnSpc>
                <a:spcPct val="107000"/>
              </a:lnSpc>
              <a:spcBef>
                <a:spcPts val="0"/>
              </a:spcBef>
              <a:spcAft>
                <a:spcPts val="0"/>
              </a:spcAft>
            </a:pPr>
            <a:r>
              <a:rPr lang="en-US" sz="3200" kern="100" dirty="0">
                <a:solidFill>
                  <a:schemeClr val="bg1"/>
                </a:solidFill>
                <a:effectLst/>
                <a:latin typeface="system-ui"/>
                <a:ea typeface="Aptos" panose="020B0004020202020204" pitchFamily="34" charset="0"/>
                <a:cs typeface="Times New Roman" panose="02020603050405020304" pitchFamily="18" charset="0"/>
              </a:rPr>
              <a:t> After 80 years, Yahweh reveals the source of Godly Fruit.</a:t>
            </a:r>
            <a:endPar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457200" marR="0" algn="ctr"/>
            <a:endParaRPr lang="en-US" sz="3200" b="1" dirty="0">
              <a:solidFill>
                <a:schemeClr val="bg1"/>
              </a:solidFill>
              <a:effectLst/>
              <a:latin typeface="system-ui"/>
              <a:ea typeface="Times New Roman" panose="02020603050405020304" pitchFamily="18" charset="0"/>
            </a:endParaRPr>
          </a:p>
          <a:p>
            <a:pPr marL="457200" marR="0" algn="ctr"/>
            <a:r>
              <a:rPr lang="en-US" sz="3200" b="1" dirty="0">
                <a:solidFill>
                  <a:schemeClr val="bg1"/>
                </a:solidFill>
                <a:effectLst/>
                <a:latin typeface="system-ui"/>
                <a:ea typeface="Times New Roman" panose="02020603050405020304" pitchFamily="18" charset="0"/>
              </a:rPr>
              <a:t>Dry Fruitlessness is the Reality of Fallen Humanity.</a:t>
            </a:r>
            <a:endParaRPr lang="en-US" sz="3200" dirty="0">
              <a:solidFill>
                <a:schemeClr val="bg1"/>
              </a:solidFill>
              <a:effectLst/>
              <a:latin typeface="Times New Roman" panose="02020603050405020304" pitchFamily="18" charset="0"/>
              <a:ea typeface="Times New Roman" panose="02020603050405020304" pitchFamily="18" charset="0"/>
            </a:endParaRPr>
          </a:p>
          <a:p>
            <a:pPr marL="457200" marR="0" algn="ctr"/>
            <a:r>
              <a:rPr lang="en-US" sz="3200" b="1" i="1" dirty="0">
                <a:solidFill>
                  <a:schemeClr val="bg1"/>
                </a:solidFill>
                <a:effectLst/>
                <a:latin typeface="system-ui"/>
                <a:ea typeface="Times New Roman" panose="02020603050405020304" pitchFamily="18" charset="0"/>
              </a:rPr>
              <a:t>GEN. 3:</a:t>
            </a:r>
            <a:r>
              <a:rPr lang="en-US" sz="3200" b="1" i="1" baseline="30000" dirty="0">
                <a:solidFill>
                  <a:schemeClr val="bg1"/>
                </a:solidFill>
                <a:effectLst/>
                <a:latin typeface="system-ui"/>
                <a:ea typeface="Times New Roman" panose="02020603050405020304" pitchFamily="18" charset="0"/>
              </a:rPr>
              <a:t> 18 </a:t>
            </a:r>
            <a:r>
              <a:rPr lang="en-US" sz="3200" i="1" dirty="0">
                <a:solidFill>
                  <a:schemeClr val="bg1"/>
                </a:solidFill>
                <a:effectLst/>
                <a:latin typeface="system-ui"/>
                <a:ea typeface="Times New Roman" panose="02020603050405020304" pitchFamily="18" charset="0"/>
              </a:rPr>
              <a:t>It will produce thorns and thistles for you,</a:t>
            </a:r>
            <a:br>
              <a:rPr lang="en-US" sz="3200" i="1" dirty="0">
                <a:solidFill>
                  <a:schemeClr val="bg1"/>
                </a:solidFill>
                <a:effectLst/>
                <a:latin typeface="system-ui"/>
                <a:ea typeface="Times New Roman" panose="02020603050405020304" pitchFamily="18" charset="0"/>
              </a:rPr>
            </a:br>
            <a:r>
              <a:rPr lang="en-US" sz="3200" i="1" dirty="0">
                <a:solidFill>
                  <a:schemeClr val="bg1"/>
                </a:solidFill>
                <a:effectLst/>
                <a:latin typeface="Courier New" panose="02070309020205020404" pitchFamily="49" charset="0"/>
                <a:ea typeface="Times New Roman" panose="02020603050405020304" pitchFamily="18" charset="0"/>
              </a:rPr>
              <a:t>    </a:t>
            </a:r>
            <a:r>
              <a:rPr lang="en-US" sz="3200" i="1" dirty="0">
                <a:solidFill>
                  <a:schemeClr val="bg1"/>
                </a:solidFill>
                <a:effectLst/>
                <a:latin typeface="system-ui"/>
                <a:ea typeface="Times New Roman" panose="02020603050405020304" pitchFamily="18" charset="0"/>
              </a:rPr>
              <a:t>and you will eat the plants of the field.</a:t>
            </a:r>
            <a:br>
              <a:rPr lang="en-US" sz="3200" i="1" dirty="0">
                <a:solidFill>
                  <a:schemeClr val="bg1"/>
                </a:solidFill>
                <a:effectLst/>
                <a:latin typeface="system-ui"/>
                <a:ea typeface="Times New Roman" panose="02020603050405020304" pitchFamily="18" charset="0"/>
              </a:rPr>
            </a:br>
            <a:r>
              <a:rPr lang="en-US" sz="3200" b="1" i="1" baseline="30000" dirty="0">
                <a:solidFill>
                  <a:schemeClr val="bg1"/>
                </a:solidFill>
                <a:effectLst/>
                <a:latin typeface="system-ui"/>
                <a:ea typeface="Times New Roman" panose="02020603050405020304" pitchFamily="18" charset="0"/>
              </a:rPr>
              <a:t>19 </a:t>
            </a:r>
            <a:r>
              <a:rPr lang="en-US" sz="3200" i="1" dirty="0">
                <a:solidFill>
                  <a:schemeClr val="bg1"/>
                </a:solidFill>
                <a:effectLst/>
                <a:latin typeface="system-ui"/>
                <a:ea typeface="Times New Roman" panose="02020603050405020304" pitchFamily="18" charset="0"/>
              </a:rPr>
              <a:t>By the sweat of your brow”</a:t>
            </a:r>
            <a:br>
              <a:rPr lang="en-US" sz="3200" i="1" dirty="0">
                <a:solidFill>
                  <a:schemeClr val="bg1"/>
                </a:solidFill>
                <a:effectLst/>
                <a:latin typeface="system-ui"/>
                <a:ea typeface="Times New Roman" panose="02020603050405020304" pitchFamily="18" charset="0"/>
              </a:rPr>
            </a:br>
            <a:r>
              <a:rPr lang="en-US" sz="3200" i="1" dirty="0">
                <a:solidFill>
                  <a:schemeClr val="bg1"/>
                </a:solidFill>
                <a:effectLst/>
                <a:latin typeface="Courier New" panose="02070309020205020404" pitchFamily="49" charset="0"/>
                <a:ea typeface="Times New Roman" panose="02020603050405020304" pitchFamily="18" charset="0"/>
              </a:rPr>
              <a:t>    </a:t>
            </a:r>
            <a:endParaRPr lang="en-US" sz="3200" dirty="0">
              <a:solidFill>
                <a:schemeClr val="bg1"/>
              </a:solidFill>
              <a:effectLst/>
              <a:latin typeface="Times New Roman" panose="02020603050405020304" pitchFamily="18" charset="0"/>
              <a:ea typeface="Times New Roman" panose="02020603050405020304" pitchFamily="18" charset="0"/>
            </a:endParaRPr>
          </a:p>
          <a:p>
            <a:pPr marL="457200" marR="0" algn="ctr"/>
            <a:r>
              <a:rPr lang="en-US" sz="4400" b="1" dirty="0">
                <a:solidFill>
                  <a:schemeClr val="bg1"/>
                </a:solidFill>
                <a:effectLst/>
                <a:latin typeface="system-ui"/>
                <a:ea typeface="Times New Roman" panose="02020603050405020304" pitchFamily="18" charset="0"/>
              </a:rPr>
              <a:t>This was Moses’ life at 80yrs. old</a:t>
            </a:r>
            <a:endParaRPr lang="en-US" sz="4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2729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D4A9E3-BB76-0255-1509-25CA63E19975}"/>
              </a:ext>
            </a:extLst>
          </p:cNvPr>
          <p:cNvSpPr txBox="1"/>
          <p:nvPr/>
        </p:nvSpPr>
        <p:spPr>
          <a:xfrm>
            <a:off x="294861" y="337931"/>
            <a:ext cx="11602278" cy="5173019"/>
          </a:xfrm>
          <a:prstGeom prst="rect">
            <a:avLst/>
          </a:prstGeom>
          <a:noFill/>
        </p:spPr>
        <p:txBody>
          <a:bodyPr wrap="square">
            <a:spAutoFit/>
          </a:bodyPr>
          <a:lstStyle/>
          <a:p>
            <a:pPr lvl="3" algn="ctr"/>
            <a:r>
              <a:rPr lang="en-US" sz="3600" b="1" dirty="0">
                <a:solidFill>
                  <a:schemeClr val="bg1"/>
                </a:solidFill>
                <a:effectLst/>
                <a:latin typeface="system-ui"/>
                <a:ea typeface="Times New Roman" panose="02020603050405020304" pitchFamily="18" charset="0"/>
              </a:rPr>
              <a:t>3.Moses saw the Glory of the Lord Radiating out of the bush without using the life of the bush.</a:t>
            </a:r>
            <a:endParaRPr lang="en-US" sz="3600" dirty="0">
              <a:solidFill>
                <a:schemeClr val="bg1"/>
              </a:solidFill>
              <a:effectLst/>
              <a:latin typeface="Times New Roman" panose="02020603050405020304" pitchFamily="18" charset="0"/>
              <a:ea typeface="Times New Roman" panose="02020603050405020304" pitchFamily="18" charset="0"/>
            </a:endParaRPr>
          </a:p>
          <a:p>
            <a:pPr marL="57150" marR="0"/>
            <a:r>
              <a:rPr lang="en-US" sz="3600" i="1" dirty="0">
                <a:solidFill>
                  <a:schemeClr val="bg1"/>
                </a:solidFill>
                <a:effectLst/>
                <a:latin typeface="system-ui"/>
                <a:ea typeface="Times New Roman" panose="02020603050405020304" pitchFamily="18" charset="0"/>
              </a:rPr>
              <a:t>Moses saw that though the bush was on fire it did not burn up. </a:t>
            </a:r>
            <a:r>
              <a:rPr lang="en-US" sz="3600" b="1" i="1" baseline="30000" dirty="0">
                <a:solidFill>
                  <a:schemeClr val="bg1"/>
                </a:solidFill>
                <a:effectLst/>
                <a:latin typeface="system-ui"/>
                <a:ea typeface="Times New Roman" panose="02020603050405020304" pitchFamily="18" charset="0"/>
              </a:rPr>
              <a:t>3 </a:t>
            </a:r>
            <a:r>
              <a:rPr lang="en-US" sz="3600" i="1" dirty="0">
                <a:solidFill>
                  <a:schemeClr val="bg1"/>
                </a:solidFill>
                <a:effectLst/>
                <a:latin typeface="system-ui"/>
                <a:ea typeface="Times New Roman" panose="02020603050405020304" pitchFamily="18" charset="0"/>
              </a:rPr>
              <a:t>So Moses thought, “I will go over and see this strange sight—why the bush does not burn up.”</a:t>
            </a:r>
            <a:endParaRPr lang="en-US" sz="3600" dirty="0">
              <a:solidFill>
                <a:schemeClr val="bg1"/>
              </a:solidFill>
              <a:effectLst/>
              <a:latin typeface="Times New Roman" panose="02020603050405020304" pitchFamily="18" charset="0"/>
              <a:ea typeface="Times New Roman" panose="02020603050405020304" pitchFamily="18" charset="0"/>
            </a:endParaRPr>
          </a:p>
          <a:p>
            <a:pPr marL="57150" marR="0"/>
            <a:r>
              <a:rPr lang="en-US" sz="3600" i="1" dirty="0">
                <a:solidFill>
                  <a:schemeClr val="bg1"/>
                </a:solidFill>
                <a:effectLst/>
                <a:latin typeface="system-ui"/>
                <a:ea typeface="Times New Roman" panose="02020603050405020304" pitchFamily="18" charset="0"/>
              </a:rPr>
              <a:t> </a:t>
            </a:r>
            <a:endParaRPr lang="en-US" sz="3600" dirty="0">
              <a:solidFill>
                <a:schemeClr val="bg1"/>
              </a:solidFill>
              <a:effectLst/>
              <a:latin typeface="Times New Roman" panose="02020603050405020304" pitchFamily="18" charset="0"/>
              <a:ea typeface="Times New Roman" panose="02020603050405020304" pitchFamily="18" charset="0"/>
            </a:endParaRPr>
          </a:p>
          <a:p>
            <a:pPr marL="0" marR="0" algn="just">
              <a:lnSpc>
                <a:spcPct val="107000"/>
              </a:lnSpc>
              <a:spcBef>
                <a:spcPts val="0"/>
              </a:spcBef>
              <a:spcAft>
                <a:spcPts val="0"/>
              </a:spcAft>
            </a:pPr>
            <a:r>
              <a:rPr lang="en-US" sz="3600" kern="100" dirty="0">
                <a:solidFill>
                  <a:schemeClr val="bg1"/>
                </a:solidFill>
                <a:effectLst/>
                <a:latin typeface="system-ui"/>
                <a:ea typeface="Aptos" panose="020B0004020202020204" pitchFamily="34" charset="0"/>
                <a:cs typeface="Times New Roman" panose="02020603050405020304" pitchFamily="18" charset="0"/>
              </a:rPr>
              <a:t>John15:</a:t>
            </a:r>
            <a:r>
              <a:rPr lang="en-US" sz="3600" b="1" kern="100" baseline="30000" dirty="0">
                <a:solidFill>
                  <a:schemeClr val="bg1"/>
                </a:solidFill>
                <a:effectLst/>
                <a:latin typeface="system-ui"/>
                <a:ea typeface="Aptos" panose="020B0004020202020204" pitchFamily="34" charset="0"/>
                <a:cs typeface="Times New Roman" panose="02020603050405020304" pitchFamily="18" charset="0"/>
              </a:rPr>
              <a:t> 5 </a:t>
            </a:r>
            <a:r>
              <a:rPr lang="en-US" sz="3600" kern="100" dirty="0">
                <a:solidFill>
                  <a:schemeClr val="bg1"/>
                </a:solidFill>
                <a:effectLst/>
                <a:latin typeface="system-ui"/>
                <a:ea typeface="Aptos" panose="020B0004020202020204" pitchFamily="34" charset="0"/>
                <a:cs typeface="Times New Roman" panose="02020603050405020304" pitchFamily="18" charset="0"/>
              </a:rPr>
              <a:t>“</a:t>
            </a:r>
            <a:r>
              <a:rPr lang="en-US" sz="3600" i="1" kern="100" dirty="0">
                <a:solidFill>
                  <a:schemeClr val="bg1"/>
                </a:solidFill>
                <a:effectLst/>
                <a:latin typeface="system-ui"/>
                <a:ea typeface="Aptos" panose="020B0004020202020204" pitchFamily="34" charset="0"/>
                <a:cs typeface="Times New Roman" panose="02020603050405020304" pitchFamily="18" charset="0"/>
              </a:rPr>
              <a:t>I am the vine; you are the branches. The one who remains in me—and I in him—bears much fruit, because apart from me you can accomplish nothing</a:t>
            </a:r>
            <a:r>
              <a:rPr lang="en-US" sz="3600" i="1" kern="100" dirty="0">
                <a:solidFill>
                  <a:srgbClr val="000000"/>
                </a:solidFill>
                <a:effectLst/>
                <a:latin typeface="system-ui"/>
                <a:ea typeface="Aptos" panose="020B0004020202020204" pitchFamily="34" charset="0"/>
                <a:cs typeface="Times New Roman" panose="02020603050405020304" pitchFamily="18" charset="0"/>
              </a:rPr>
              <a:t>. </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77230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0D0B52-291B-B882-03C7-DBEDA60BB362}"/>
              </a:ext>
            </a:extLst>
          </p:cNvPr>
          <p:cNvSpPr txBox="1"/>
          <p:nvPr/>
        </p:nvSpPr>
        <p:spPr>
          <a:xfrm>
            <a:off x="450573" y="90873"/>
            <a:ext cx="11496261" cy="11632352"/>
          </a:xfrm>
          <a:prstGeom prst="rect">
            <a:avLst/>
          </a:prstGeom>
          <a:noFill/>
        </p:spPr>
        <p:txBody>
          <a:bodyPr wrap="square">
            <a:spAutoFit/>
          </a:bodyPr>
          <a:lstStyle/>
          <a:p>
            <a:pPr marL="0" marR="0" algn="ctr">
              <a:lnSpc>
                <a:spcPct val="107000"/>
              </a:lnSpc>
              <a:spcBef>
                <a:spcPts val="0"/>
              </a:spcBef>
              <a:spcAft>
                <a:spcPts val="0"/>
              </a:spcAft>
            </a:pPr>
            <a:r>
              <a:rPr lang="en-US" sz="3600" kern="100" dirty="0">
                <a:solidFill>
                  <a:schemeClr val="bg1"/>
                </a:solidFill>
                <a:effectLst/>
                <a:latin typeface="Roboto" panose="02000000000000000000" pitchFamily="2" charset="0"/>
                <a:ea typeface="Aptos" panose="020B0004020202020204" pitchFamily="34" charset="0"/>
                <a:cs typeface="Times New Roman" panose="02020603050405020304" pitchFamily="18" charset="0"/>
              </a:rPr>
              <a:t>Ex.34:29-35 As he came down from the mountain with the two covenant tablets in his hand, Moses didn't realize that the skin of his face shone brightly because he had been talking with God. When Aaron and all the Israelites saw the skin of Moses' face shining brightly, they were afraid to come near him.</a:t>
            </a:r>
            <a:endPar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3600" kern="100" dirty="0">
                <a:solidFill>
                  <a:schemeClr val="bg1"/>
                </a:solidFill>
                <a:effectLst/>
                <a:latin typeface="Roboto" panose="02000000000000000000" pitchFamily="2" charset="0"/>
                <a:ea typeface="Aptos" panose="020B0004020202020204" pitchFamily="34" charset="0"/>
                <a:cs typeface="Times New Roman" panose="02020603050405020304" pitchFamily="18" charset="0"/>
              </a:rPr>
              <a:t> </a:t>
            </a:r>
            <a:endPar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3600" kern="100" dirty="0">
                <a:solidFill>
                  <a:schemeClr val="bg1"/>
                </a:solidFill>
                <a:effectLst/>
                <a:latin typeface="Roboto" panose="02000000000000000000" pitchFamily="2" charset="0"/>
                <a:ea typeface="Aptos" panose="020B0004020202020204" pitchFamily="34" charset="0"/>
                <a:cs typeface="Times New Roman" panose="02020603050405020304" pitchFamily="18" charset="0"/>
              </a:rPr>
              <a:t>Acts 2:</a:t>
            </a:r>
            <a:r>
              <a:rPr lang="en-US" sz="3600" b="1" kern="100" baseline="30000" dirty="0">
                <a:solidFill>
                  <a:schemeClr val="bg1"/>
                </a:solidFill>
                <a:effectLst/>
                <a:latin typeface="system-ui"/>
                <a:ea typeface="Times New Roman" panose="02020603050405020304" pitchFamily="18" charset="0"/>
                <a:cs typeface="Times New Roman" panose="02020603050405020304" pitchFamily="18" charset="0"/>
              </a:rPr>
              <a:t> </a:t>
            </a:r>
            <a:r>
              <a:rPr lang="en-US" sz="3600" b="1" i="1" kern="100" baseline="30000" dirty="0">
                <a:solidFill>
                  <a:schemeClr val="bg1"/>
                </a:solidFill>
                <a:effectLst/>
                <a:latin typeface="system-ui"/>
                <a:ea typeface="Aptos" panose="020B0004020202020204" pitchFamily="34" charset="0"/>
                <a:cs typeface="Times New Roman" panose="02020603050405020304" pitchFamily="18" charset="0"/>
              </a:rPr>
              <a:t>2 </a:t>
            </a:r>
            <a:r>
              <a:rPr lang="en-US" sz="3600" i="1" kern="100" dirty="0">
                <a:solidFill>
                  <a:schemeClr val="bg1"/>
                </a:solidFill>
                <a:effectLst/>
                <a:latin typeface="system-ui"/>
                <a:ea typeface="Aptos" panose="020B0004020202020204" pitchFamily="34" charset="0"/>
                <a:cs typeface="Times New Roman" panose="02020603050405020304" pitchFamily="18" charset="0"/>
              </a:rPr>
              <a:t>Suddenly a sound like the blowing of a violent wind came from heaven and filled the whole house where they were sitting. </a:t>
            </a:r>
            <a:r>
              <a:rPr lang="en-US" sz="3600" b="1" i="1" kern="100" baseline="30000" dirty="0">
                <a:solidFill>
                  <a:schemeClr val="bg1"/>
                </a:solidFill>
                <a:effectLst/>
                <a:latin typeface="system-ui"/>
                <a:ea typeface="Aptos" panose="020B0004020202020204" pitchFamily="34" charset="0"/>
                <a:cs typeface="Times New Roman" panose="02020603050405020304" pitchFamily="18" charset="0"/>
              </a:rPr>
              <a:t>3 </a:t>
            </a:r>
            <a:r>
              <a:rPr lang="en-US" sz="3600" i="1" kern="100" dirty="0">
                <a:solidFill>
                  <a:schemeClr val="bg1"/>
                </a:solidFill>
                <a:effectLst/>
                <a:latin typeface="system-ui"/>
                <a:ea typeface="Aptos" panose="020B0004020202020204" pitchFamily="34" charset="0"/>
                <a:cs typeface="Times New Roman" panose="02020603050405020304" pitchFamily="18" charset="0"/>
              </a:rPr>
              <a:t>They saw what seemed to be </a:t>
            </a:r>
            <a:r>
              <a:rPr lang="en-US" sz="3600" b="1" i="1" kern="100" dirty="0">
                <a:solidFill>
                  <a:schemeClr val="bg1"/>
                </a:solidFill>
                <a:effectLst/>
                <a:latin typeface="system-ui"/>
                <a:ea typeface="Aptos" panose="020B0004020202020204" pitchFamily="34" charset="0"/>
                <a:cs typeface="Times New Roman" panose="02020603050405020304" pitchFamily="18" charset="0"/>
              </a:rPr>
              <a:t>tongues of fire</a:t>
            </a:r>
            <a:r>
              <a:rPr lang="en-US" sz="3600" i="1" kern="100" dirty="0">
                <a:solidFill>
                  <a:schemeClr val="bg1"/>
                </a:solidFill>
                <a:effectLst/>
                <a:latin typeface="system-ui"/>
                <a:ea typeface="Aptos" panose="020B0004020202020204" pitchFamily="34" charset="0"/>
                <a:cs typeface="Times New Roman" panose="02020603050405020304" pitchFamily="18" charset="0"/>
              </a:rPr>
              <a:t> that separated and came to rest on each of them. </a:t>
            </a:r>
            <a:endPar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3600" b="1" i="1" kern="100" dirty="0">
                <a:solidFill>
                  <a:schemeClr val="bg1"/>
                </a:solidFill>
                <a:effectLst/>
                <a:latin typeface="system-ui"/>
                <a:ea typeface="Aptos" panose="020B0004020202020204" pitchFamily="34" charset="0"/>
                <a:cs typeface="Times New Roman" panose="02020603050405020304" pitchFamily="18" charset="0"/>
              </a:rPr>
              <a:t> </a:t>
            </a:r>
            <a:endPar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3600" b="1" i="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 </a:t>
            </a:r>
            <a:endParaRPr lang="en-US" sz="3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3600" b="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 </a:t>
            </a:r>
            <a:endParaRPr lang="en-US" sz="3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3600" b="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 </a:t>
            </a:r>
            <a:endParaRPr lang="en-US" sz="3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3600" b="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Gal.2</a:t>
            </a:r>
            <a:r>
              <a:rPr lang="en-US" sz="3600" b="1" i="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 </a:t>
            </a:r>
            <a:r>
              <a:rPr lang="en-US" sz="3600" b="1" i="1" kern="100" baseline="300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20 </a:t>
            </a:r>
            <a:r>
              <a:rPr lang="en-US" sz="3600" i="1" kern="100" dirty="0">
                <a:solidFill>
                  <a:srgbClr val="000000"/>
                </a:solidFill>
                <a:effectLst/>
                <a:highlight>
                  <a:srgbClr val="FFFFFF"/>
                </a:highlight>
                <a:latin typeface="system-ui"/>
                <a:ea typeface="Aptos" panose="020B0004020202020204" pitchFamily="34" charset="0"/>
                <a:cs typeface="Times New Roman" panose="02020603050405020304" pitchFamily="18" charset="0"/>
              </a:rPr>
              <a:t>I have been crucified with Christ: and I no longer live, but Christ lives in me. And the real life I now have within this body is a result of my trusting in the Son of God, who loved me and gave himself for me.</a:t>
            </a:r>
            <a:endParaRPr lang="en-US" sz="3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57150" marR="0" algn="ctr"/>
            <a:r>
              <a:rPr lang="en-US" sz="1800" dirty="0">
                <a:effectLst/>
                <a:highlight>
                  <a:srgbClr val="FFFFFF"/>
                </a:highlight>
                <a:latin typeface="system-ui"/>
                <a:ea typeface="Times New Roman" panose="02020603050405020304" pitchFamily="18" charset="0"/>
              </a:rPr>
              <a:t> </a:t>
            </a:r>
            <a:endParaRPr lang="en-US" sz="1600" dirty="0">
              <a:effectLst/>
              <a:highlight>
                <a:srgbClr val="FF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93904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2"/>
          <p:cNvSpPr/>
          <p:nvPr/>
        </p:nvSpPr>
        <p:spPr>
          <a:xfrm>
            <a:off x="0" y="-122830"/>
            <a:ext cx="13784239" cy="7308026"/>
          </a:xfrm>
          <a:prstGeom prst="rect">
            <a:avLst/>
          </a:prstGeom>
        </p:spPr>
        <p:txBody>
          <a:bodyPr wrap="square">
            <a:spAutoFit/>
          </a:bodyPr>
          <a:lstStyle/>
          <a:p>
            <a:pPr algn="ctr">
              <a:lnSpc>
                <a:spcPts val="1800"/>
              </a:lnSpc>
              <a:spcAft>
                <a:spcPts val="750"/>
              </a:spcAft>
            </a:pPr>
            <a:endParaRPr lang="en-US" sz="2400" b="1" dirty="0">
              <a:solidFill>
                <a:schemeClr val="bg1"/>
              </a:solidFill>
              <a:latin typeface="Verdana" panose="020B0604030504040204" pitchFamily="34" charset="0"/>
              <a:ea typeface="Times New Roman" panose="02020603050405020304" pitchFamily="18" charset="0"/>
              <a:cs typeface="Times New Roman" panose="02020603050405020304" pitchFamily="18" charset="0"/>
            </a:endParaRPr>
          </a:p>
          <a:p>
            <a:pPr algn="ctr">
              <a:lnSpc>
                <a:spcPts val="1800"/>
              </a:lnSpc>
              <a:spcAft>
                <a:spcPts val="750"/>
              </a:spcAft>
            </a:pPr>
            <a:r>
              <a:rPr lang="en-US" sz="24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AT 40 YEARS</a:t>
            </a:r>
            <a:r>
              <a:rPr lang="en-US" sz="2400"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2400" b="1" baseline="30000" dirty="0">
                <a:solidFill>
                  <a:schemeClr val="bg1"/>
                </a:solidFill>
              </a:rPr>
              <a:t>22 </a:t>
            </a:r>
            <a:r>
              <a:rPr lang="en-US" sz="2400" i="1" dirty="0">
                <a:solidFill>
                  <a:schemeClr val="bg1"/>
                </a:solidFill>
              </a:rPr>
              <a:t>Moses was educated in all the wisdom of the Egyptians and</a:t>
            </a:r>
          </a:p>
          <a:p>
            <a:pPr algn="ctr">
              <a:lnSpc>
                <a:spcPts val="1800"/>
              </a:lnSpc>
              <a:spcAft>
                <a:spcPts val="750"/>
              </a:spcAft>
            </a:pPr>
            <a:r>
              <a:rPr lang="en-US" sz="2400" i="1" dirty="0">
                <a:solidFill>
                  <a:schemeClr val="bg1"/>
                </a:solidFill>
              </a:rPr>
              <a:t> was powerful in speech and action.</a:t>
            </a:r>
          </a:p>
          <a:p>
            <a:pPr algn="ctr">
              <a:lnSpc>
                <a:spcPts val="1800"/>
              </a:lnSpc>
              <a:spcAft>
                <a:spcPts val="750"/>
              </a:spcAft>
            </a:pPr>
            <a:endParaRPr lang="en-US" sz="2400" i="1" dirty="0">
              <a:solidFill>
                <a:schemeClr val="bg1"/>
              </a:solidFill>
            </a:endParaRPr>
          </a:p>
          <a:p>
            <a:pPr algn="ctr">
              <a:lnSpc>
                <a:spcPts val="1800"/>
              </a:lnSpc>
              <a:spcAft>
                <a:spcPts val="750"/>
              </a:spcAft>
            </a:pPr>
            <a:r>
              <a:rPr lang="en-US" sz="24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unable to enter God’s Calling  because of his self-sufficiency</a:t>
            </a:r>
          </a:p>
          <a:p>
            <a:pPr marL="342900" marR="0" lvl="0" indent="-342900" algn="ctr">
              <a:lnSpc>
                <a:spcPts val="1800"/>
              </a:lnSpc>
              <a:spcBef>
                <a:spcPts val="0"/>
              </a:spcBef>
              <a:spcAft>
                <a:spcPts val="750"/>
              </a:spcAft>
              <a:buFont typeface="Symbol" panose="05050102010706020507" pitchFamily="18" charset="2"/>
              <a:buChar char=""/>
            </a:pPr>
            <a:r>
              <a:rPr lang="en-US" sz="24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At 80 YEARS</a:t>
            </a:r>
            <a:r>
              <a:rPr lang="en-US" sz="2400"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 EX.4:</a:t>
            </a:r>
            <a:r>
              <a:rPr lang="en-US" sz="2400" b="1"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11 </a:t>
            </a:r>
            <a:r>
              <a:rPr lang="en-US" sz="2400"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But Mosses said to God, “Who am I that I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lvl="0">
              <a:lnSpc>
                <a:spcPts val="1800"/>
              </a:lnSpc>
              <a:spcBef>
                <a:spcPts val="0"/>
              </a:spcBef>
              <a:spcAft>
                <a:spcPts val="750"/>
              </a:spcAft>
            </a:pPr>
            <a:r>
              <a:rPr lang="en-US" sz="2400"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should go to Pharaoh and bring the Israelites out of Egypt?”</a:t>
            </a:r>
          </a:p>
          <a:p>
            <a:pPr marL="342900" marR="0" lvl="0" indent="-342900">
              <a:lnSpc>
                <a:spcPts val="1800"/>
              </a:lnSpc>
              <a:spcBef>
                <a:spcPts val="0"/>
              </a:spcBef>
              <a:spcAft>
                <a:spcPts val="750"/>
              </a:spcAft>
              <a:buFont typeface="Symbol" panose="05050102010706020507" pitchFamily="18" charset="2"/>
              <a:buChar char=""/>
            </a:pPr>
            <a:endParaRPr lang="en-US" sz="2400"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endParaRPr>
          </a:p>
          <a:p>
            <a:pPr marR="0" lvl="0">
              <a:lnSpc>
                <a:spcPts val="1800"/>
              </a:lnSpc>
              <a:spcBef>
                <a:spcPts val="0"/>
              </a:spcBef>
              <a:spcAft>
                <a:spcPts val="750"/>
              </a:spcAft>
            </a:pPr>
            <a:r>
              <a:rPr lang="en-US" sz="2400"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 13</a:t>
            </a:r>
            <a:r>
              <a:rPr lang="en-US" sz="2400" b="1"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But Moses said, “Pardon your servant, Lord. Please send someone else.”</a:t>
            </a:r>
          </a:p>
          <a:p>
            <a:pPr marR="0" lvl="0" algn="ctr">
              <a:lnSpc>
                <a:spcPts val="1800"/>
              </a:lnSpc>
              <a:spcBef>
                <a:spcPts val="0"/>
              </a:spcBef>
              <a:spcAft>
                <a:spcPts val="750"/>
              </a:spcAft>
            </a:pPr>
            <a:endParaRPr lang="en-US" sz="2400" i="1" dirty="0">
              <a:solidFill>
                <a:schemeClr val="bg1"/>
              </a:solidFill>
              <a:latin typeface="Verdana" panose="020B0604030504040204" pitchFamily="34" charset="0"/>
              <a:ea typeface="Calibri" panose="020F0502020204030204" pitchFamily="34" charset="0"/>
              <a:cs typeface="Times New Roman" panose="02020603050405020304" pitchFamily="18" charset="0"/>
            </a:endParaRPr>
          </a:p>
          <a:p>
            <a:pPr marR="0" lvl="0" algn="ctr">
              <a:lnSpc>
                <a:spcPts val="1800"/>
              </a:lnSpc>
              <a:spcBef>
                <a:spcPts val="0"/>
              </a:spcBef>
              <a:spcAft>
                <a:spcPts val="750"/>
              </a:spcAft>
            </a:pPr>
            <a:r>
              <a:rPr lang="en-US" sz="24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unable to enter in because of his lack of confidence</a:t>
            </a:r>
          </a:p>
          <a:p>
            <a:pPr marR="0" lvl="0" algn="ctr">
              <a:lnSpc>
                <a:spcPts val="1800"/>
              </a:lnSpc>
              <a:spcBef>
                <a:spcPts val="0"/>
              </a:spcBef>
              <a:spcAft>
                <a:spcPts val="750"/>
              </a:spcAft>
            </a:pP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gn="ctr">
              <a:lnSpc>
                <a:spcPts val="1800"/>
              </a:lnSpc>
              <a:spcBef>
                <a:spcPts val="0"/>
              </a:spcBef>
              <a:spcAft>
                <a:spcPts val="750"/>
              </a:spcAft>
            </a:pPr>
            <a:r>
              <a:rPr lang="en-US" sz="28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Both are unbelief</a:t>
            </a:r>
            <a:r>
              <a:rPr lang="en-US" b="1"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 </a:t>
            </a:r>
          </a:p>
          <a:p>
            <a:pPr marL="457200" marR="0" algn="ctr">
              <a:lnSpc>
                <a:spcPts val="1800"/>
              </a:lnSpc>
              <a:spcBef>
                <a:spcPts val="0"/>
              </a:spcBef>
              <a:spcAft>
                <a:spcPts val="750"/>
              </a:spcAft>
            </a:pPr>
            <a:r>
              <a:rPr lang="en-US" sz="3200" b="1" i="1" dirty="0">
                <a:solidFill>
                  <a:schemeClr val="bg1"/>
                </a:solidFill>
                <a:latin typeface="Verdana" panose="020B0604030504040204" pitchFamily="34" charset="0"/>
                <a:ea typeface="Calibri" panose="020F0502020204030204" pitchFamily="34" charset="0"/>
                <a:cs typeface="Times New Roman" panose="02020603050405020304" pitchFamily="18" charset="0"/>
              </a:rPr>
              <a:t>But </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800"/>
              </a:lnSpc>
              <a:spcBef>
                <a:spcPts val="0"/>
              </a:spcBef>
              <a:spcAft>
                <a:spcPts val="750"/>
              </a:spcAft>
              <a:buFont typeface="Symbol" panose="05050102010706020507" pitchFamily="18" charset="2"/>
              <a:buChar char=""/>
            </a:pPr>
            <a:r>
              <a:rPr lang="en-US" sz="2400" b="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AFTER 80</a:t>
            </a:r>
            <a:r>
              <a:rPr lang="en-US" sz="2400"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NUM. 12 </a:t>
            </a:r>
            <a:r>
              <a:rPr lang="en-US" sz="2400" b="1" i="1"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en-US" sz="2400"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(Now Moses was a very humble man, more</a:t>
            </a:r>
          </a:p>
          <a:p>
            <a:pPr marL="342900" marR="0" lvl="0" indent="-342900">
              <a:lnSpc>
                <a:spcPts val="1800"/>
              </a:lnSpc>
              <a:spcBef>
                <a:spcPts val="0"/>
              </a:spcBef>
              <a:spcAft>
                <a:spcPts val="750"/>
              </a:spcAft>
              <a:buFont typeface="Symbol" panose="05050102010706020507" pitchFamily="18" charset="2"/>
              <a:buChar char=""/>
            </a:pPr>
            <a:r>
              <a:rPr lang="en-US" sz="2400"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humble than anyone else on the face of the earth.) </a:t>
            </a:r>
            <a:r>
              <a:rPr lang="en-US" sz="2400"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Humility is not</a:t>
            </a:r>
          </a:p>
          <a:p>
            <a:pPr marL="342900" marR="0" lvl="0" indent="-342900">
              <a:lnSpc>
                <a:spcPts val="1800"/>
              </a:lnSpc>
              <a:spcBef>
                <a:spcPts val="0"/>
              </a:spcBef>
              <a:spcAft>
                <a:spcPts val="750"/>
              </a:spcAft>
              <a:buFont typeface="Symbol" panose="05050102010706020507" pitchFamily="18" charset="2"/>
              <a:buChar char=""/>
            </a:pPr>
            <a:r>
              <a:rPr lang="en-US" sz="2400"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thinking low thoughts of yourself it is thinking </a:t>
            </a:r>
            <a:r>
              <a:rPr lang="en-US" sz="2400" b="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no thoughts of</a:t>
            </a:r>
          </a:p>
          <a:p>
            <a:pPr marL="342900" marR="0" lvl="0" indent="-342900">
              <a:lnSpc>
                <a:spcPts val="1800"/>
              </a:lnSpc>
              <a:spcBef>
                <a:spcPts val="0"/>
              </a:spcBef>
              <a:spcAft>
                <a:spcPts val="750"/>
              </a:spcAft>
              <a:buFont typeface="Symbol" panose="05050102010706020507" pitchFamily="18" charset="2"/>
              <a:buChar char=""/>
            </a:pPr>
            <a:r>
              <a:rPr lang="en-US" sz="2400" b="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yourself</a:t>
            </a:r>
            <a:r>
              <a:rPr lang="en-US" sz="2400"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It is looking away from self to God.</a:t>
            </a:r>
          </a:p>
          <a:p>
            <a:pPr marL="342900" marR="0" lvl="0" indent="-342900">
              <a:lnSpc>
                <a:spcPts val="1800"/>
              </a:lnSpc>
              <a:spcBef>
                <a:spcPts val="0"/>
              </a:spcBef>
              <a:spcAft>
                <a:spcPts val="750"/>
              </a:spcAft>
              <a:buFont typeface="Symbol" panose="05050102010706020507" pitchFamily="18" charset="2"/>
              <a:buChar char=""/>
            </a:pPr>
            <a:endParaRPr lang="en-US" sz="24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marL="342900" marR="0" lvl="0" indent="-342900">
              <a:lnSpc>
                <a:spcPts val="1800"/>
              </a:lnSpc>
              <a:spcBef>
                <a:spcPts val="0"/>
              </a:spcBef>
              <a:spcAft>
                <a:spcPts val="750"/>
              </a:spcAft>
              <a:buFont typeface="Symbol" panose="05050102010706020507" pitchFamily="18" charset="2"/>
              <a:buChar char=""/>
            </a:pPr>
            <a:endParaRPr lang="en-US" sz="16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marL="342900" marR="0" lvl="0" indent="-342900">
              <a:lnSpc>
                <a:spcPts val="1800"/>
              </a:lnSpc>
              <a:spcBef>
                <a:spcPts val="0"/>
              </a:spcBef>
              <a:spcAft>
                <a:spcPts val="750"/>
              </a:spcAft>
              <a:buFont typeface="Symbol" panose="05050102010706020507" pitchFamily="18" charset="2"/>
              <a:buChar char=""/>
            </a:pPr>
            <a:endParaRPr lang="en-US" sz="16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marL="342900" marR="0" lvl="0" indent="-342900">
              <a:lnSpc>
                <a:spcPts val="1800"/>
              </a:lnSpc>
              <a:spcBef>
                <a:spcPts val="0"/>
              </a:spcBef>
              <a:spcAft>
                <a:spcPts val="75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3925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693683" y="2177376"/>
            <a:ext cx="11051627" cy="659796"/>
          </a:xfrm>
          <a:prstGeom prst="rect">
            <a:avLst/>
          </a:prstGeom>
        </p:spPr>
        <p:txBody>
          <a:bodyPr wrap="square">
            <a:spAutoFit/>
          </a:bodyPr>
          <a:lstStyle/>
          <a:p>
            <a:pPr marL="342900" marR="0" lvl="0" indent="-342900" algn="ctr">
              <a:lnSpc>
                <a:spcPts val="1800"/>
              </a:lnSpc>
              <a:spcBef>
                <a:spcPts val="0"/>
              </a:spcBef>
              <a:spcAft>
                <a:spcPts val="750"/>
              </a:spcAft>
              <a:buFont typeface="Symbol" panose="05050102010706020507" pitchFamily="18" charset="2"/>
              <a:buChar char=""/>
            </a:pPr>
            <a:endParaRPr lang="en-US" sz="2800" b="1" i="1"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marL="457200" marR="0" algn="ctr">
              <a:lnSpc>
                <a:spcPts val="1800"/>
              </a:lnSpc>
              <a:spcBef>
                <a:spcPts val="0"/>
              </a:spcBef>
              <a:spcAft>
                <a:spcPts val="75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94138" y="178905"/>
            <a:ext cx="11486436" cy="6876241"/>
          </a:xfrm>
          <a:prstGeom prst="rect">
            <a:avLst/>
          </a:prstGeom>
        </p:spPr>
        <p:txBody>
          <a:bodyPr wrap="square">
            <a:spAutoFit/>
          </a:bodyPr>
          <a:lstStyle/>
          <a:p>
            <a:pPr marR="0" lvl="0" algn="ctr">
              <a:lnSpc>
                <a:spcPts val="1800"/>
              </a:lnSpc>
              <a:spcBef>
                <a:spcPts val="0"/>
              </a:spcBef>
              <a:spcAft>
                <a:spcPts val="750"/>
              </a:spcAft>
            </a:pPr>
            <a:endParaRPr lang="en-US" sz="3200" b="1" i="1"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marR="0" lvl="0" algn="ctr">
              <a:lnSpc>
                <a:spcPts val="1800"/>
              </a:lnSpc>
              <a:spcBef>
                <a:spcPts val="0"/>
              </a:spcBef>
              <a:spcAft>
                <a:spcPts val="750"/>
              </a:spcAft>
            </a:pPr>
            <a:r>
              <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How did God transform Moses from extreme</a:t>
            </a:r>
          </a:p>
          <a:p>
            <a:pPr marR="0" lvl="0" algn="ctr">
              <a:lnSpc>
                <a:spcPts val="1800"/>
              </a:lnSpc>
              <a:spcBef>
                <a:spcPts val="0"/>
              </a:spcBef>
              <a:spcAft>
                <a:spcPts val="750"/>
              </a:spcAft>
            </a:pPr>
            <a:endPar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endParaRPr>
          </a:p>
          <a:p>
            <a:pPr marR="0" lvl="0" algn="ctr">
              <a:lnSpc>
                <a:spcPts val="1800"/>
              </a:lnSpc>
              <a:spcBef>
                <a:spcPts val="0"/>
              </a:spcBef>
              <a:spcAft>
                <a:spcPts val="750"/>
              </a:spcAft>
            </a:pPr>
            <a:r>
              <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Self-</a:t>
            </a:r>
            <a:r>
              <a:rPr lang="en-US" sz="3200" b="1" i="1" dirty="0">
                <a:solidFill>
                  <a:schemeClr val="bg1"/>
                </a:solidFill>
                <a:latin typeface="Verdana" panose="020B0604030504040204" pitchFamily="34" charset="0"/>
                <a:ea typeface="Calibri" panose="020F0502020204030204" pitchFamily="34" charset="0"/>
                <a:cs typeface="Times New Roman" panose="02020603050405020304" pitchFamily="18" charset="0"/>
              </a:rPr>
              <a:t>Confidence </a:t>
            </a:r>
            <a:r>
              <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a:t>
            </a:r>
            <a:r>
              <a:rPr lang="en-US" sz="3200" b="1" i="1" baseline="30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22 </a:t>
            </a:r>
            <a:r>
              <a:rPr lang="en-US" sz="3200"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Moses was educated in all the</a:t>
            </a:r>
          </a:p>
          <a:p>
            <a:pPr marR="0" lvl="0" algn="ctr">
              <a:lnSpc>
                <a:spcPts val="1800"/>
              </a:lnSpc>
              <a:spcBef>
                <a:spcPts val="0"/>
              </a:spcBef>
              <a:spcAft>
                <a:spcPts val="750"/>
              </a:spcAft>
            </a:pPr>
            <a:r>
              <a:rPr lang="en-US" sz="3200"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 wisdom of the Egyptians and was powerful in speech</a:t>
            </a:r>
          </a:p>
          <a:p>
            <a:pPr marR="0" lvl="0" algn="ctr">
              <a:lnSpc>
                <a:spcPts val="1800"/>
              </a:lnSpc>
              <a:spcBef>
                <a:spcPts val="0"/>
              </a:spcBef>
              <a:spcAft>
                <a:spcPts val="750"/>
              </a:spcAft>
            </a:pPr>
            <a:r>
              <a:rPr lang="en-US" sz="3200"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 and action.)</a:t>
            </a:r>
          </a:p>
          <a:p>
            <a:pPr marR="0" lvl="0" algn="ctr">
              <a:lnSpc>
                <a:spcPts val="1800"/>
              </a:lnSpc>
              <a:spcBef>
                <a:spcPts val="0"/>
              </a:spcBef>
              <a:spcAft>
                <a:spcPts val="750"/>
              </a:spcAft>
            </a:pPr>
            <a:endParaRPr lang="en-US" sz="3200"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p>
            <a:pPr marR="0" lvl="0" algn="ctr">
              <a:lnSpc>
                <a:spcPts val="1800"/>
              </a:lnSpc>
              <a:spcBef>
                <a:spcPts val="0"/>
              </a:spcBef>
              <a:spcAft>
                <a:spcPts val="750"/>
              </a:spcAft>
            </a:pPr>
            <a:endParaRPr lang="en-US" sz="3200"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p>
            <a:pPr marL="342900" marR="0" lvl="0" indent="-342900" algn="ctr">
              <a:lnSpc>
                <a:spcPts val="1800"/>
              </a:lnSpc>
              <a:spcBef>
                <a:spcPts val="0"/>
              </a:spcBef>
              <a:spcAft>
                <a:spcPts val="750"/>
              </a:spcAft>
              <a:buFont typeface="Symbol" panose="05050102010706020507" pitchFamily="18" charset="2"/>
              <a:buChar char=""/>
            </a:pPr>
            <a:r>
              <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to No Confidence(</a:t>
            </a:r>
            <a:r>
              <a:rPr lang="en-US" sz="3200" i="1" dirty="0">
                <a:solidFill>
                  <a:schemeClr val="bg1"/>
                </a:solidFill>
              </a:rPr>
              <a:t>Please send someone else.”</a:t>
            </a:r>
            <a:r>
              <a:rPr lang="en-US" sz="3200" b="1"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rPr>
              <a:t>)</a:t>
            </a:r>
          </a:p>
          <a:p>
            <a:pPr marL="342900" marR="0" lvl="0" indent="-342900" algn="ctr">
              <a:lnSpc>
                <a:spcPts val="1800"/>
              </a:lnSpc>
              <a:spcBef>
                <a:spcPts val="0"/>
              </a:spcBef>
              <a:spcAft>
                <a:spcPts val="750"/>
              </a:spcAft>
              <a:buFont typeface="Symbol" panose="05050102010706020507" pitchFamily="18" charset="2"/>
              <a:buChar char=""/>
            </a:pPr>
            <a:endParaRPr lang="en-US" sz="3200" b="1" i="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p>
            <a:pPr marL="342900" marR="0" lvl="0" indent="-342900" algn="ctr">
              <a:lnSpc>
                <a:spcPts val="1800"/>
              </a:lnSpc>
              <a:spcBef>
                <a:spcPts val="0"/>
              </a:spcBef>
              <a:spcAft>
                <a:spcPts val="750"/>
              </a:spcAft>
              <a:buFont typeface="Symbol" panose="05050102010706020507" pitchFamily="18" charset="2"/>
              <a:buChar char=""/>
            </a:pPr>
            <a:endPar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endParaRPr>
          </a:p>
          <a:p>
            <a:pPr marR="0" lvl="0" algn="ctr">
              <a:lnSpc>
                <a:spcPts val="1800"/>
              </a:lnSpc>
              <a:spcBef>
                <a:spcPts val="0"/>
              </a:spcBef>
              <a:spcAft>
                <a:spcPts val="750"/>
              </a:spcAft>
            </a:pPr>
            <a:r>
              <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to God confidence?</a:t>
            </a:r>
            <a:endParaRPr lang="en-US" sz="3200" b="1" i="1" dirty="0">
              <a:solidFill>
                <a:schemeClr val="bg1"/>
              </a:solidFill>
              <a:latin typeface="Verdana" panose="020B0604030504040204" pitchFamily="34" charset="0"/>
              <a:ea typeface="Calibri" panose="020F0502020204030204" pitchFamily="34" charset="0"/>
              <a:cs typeface="Times New Roman" panose="02020603050405020304" pitchFamily="18" charset="0"/>
            </a:endParaRPr>
          </a:p>
          <a:p>
            <a:pPr marR="0" lvl="0" algn="ctr">
              <a:lnSpc>
                <a:spcPts val="1800"/>
              </a:lnSpc>
              <a:spcBef>
                <a:spcPts val="0"/>
              </a:spcBef>
              <a:spcAft>
                <a:spcPts val="750"/>
              </a:spcAft>
            </a:pPr>
            <a:endParaRPr lang="en-US" sz="32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endParaRPr>
          </a:p>
          <a:p>
            <a:pPr marR="0" lvl="0" algn="ctr">
              <a:lnSpc>
                <a:spcPts val="1800"/>
              </a:lnSpc>
              <a:spcBef>
                <a:spcPts val="0"/>
              </a:spcBef>
              <a:spcAft>
                <a:spcPts val="750"/>
              </a:spcAft>
            </a:pPr>
            <a:endParaRPr lang="en-US" sz="2400" b="1" i="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endParaRPr>
          </a:p>
          <a:p>
            <a:pPr marL="342900" marR="0" lvl="0" indent="-342900" algn="ctr">
              <a:lnSpc>
                <a:spcPts val="1800"/>
              </a:lnSpc>
              <a:spcBef>
                <a:spcPts val="0"/>
              </a:spcBef>
              <a:spcAft>
                <a:spcPts val="750"/>
              </a:spcAft>
              <a:buFont typeface="Symbol" panose="05050102010706020507" pitchFamily="18" charset="2"/>
              <a:buChar char=""/>
            </a:pPr>
            <a:r>
              <a:rPr lang="en-US" sz="2400" b="1" dirty="0">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THE BURNING BUSH!</a:t>
            </a:r>
          </a:p>
          <a:p>
            <a:pPr marL="0" marR="0" algn="ctr">
              <a:lnSpc>
                <a:spcPct val="107000"/>
              </a:lnSpc>
              <a:spcBef>
                <a:spcPts val="0"/>
              </a:spcBef>
              <a:spcAft>
                <a:spcPts val="0"/>
              </a:spcAft>
            </a:pPr>
            <a:r>
              <a:rPr lang="en-US" sz="2400" i="1" kern="100" dirty="0">
                <a:solidFill>
                  <a:schemeClr val="bg1"/>
                </a:solidFill>
                <a:effectLst/>
                <a:latin typeface="system-ui"/>
                <a:ea typeface="Aptos" panose="020B0004020202020204" pitchFamily="34" charset="0"/>
                <a:cs typeface="Times New Roman" panose="02020603050405020304" pitchFamily="18" charset="0"/>
              </a:rPr>
              <a:t>Ps. 90</a:t>
            </a:r>
            <a:r>
              <a:rPr lang="en-US" sz="2400" b="1" kern="100" baseline="30000" dirty="0">
                <a:solidFill>
                  <a:schemeClr val="bg1"/>
                </a:solidFill>
                <a:effectLst/>
                <a:latin typeface="system-ui"/>
                <a:ea typeface="Aptos" panose="020B0004020202020204" pitchFamily="34" charset="0"/>
                <a:cs typeface="Times New Roman" panose="02020603050405020304" pitchFamily="18" charset="0"/>
              </a:rPr>
              <a:t> :10 </a:t>
            </a:r>
            <a:r>
              <a:rPr lang="en-US" sz="2400" i="1" kern="100" dirty="0">
                <a:solidFill>
                  <a:schemeClr val="bg1"/>
                </a:solidFill>
                <a:effectLst/>
                <a:latin typeface="system-ui"/>
                <a:ea typeface="Aptos" panose="020B0004020202020204" pitchFamily="34" charset="0"/>
                <a:cs typeface="Times New Roman" panose="02020603050405020304" pitchFamily="18" charset="0"/>
              </a:rPr>
              <a:t>The days of our lives add up to seventy years, or eighty, if one is especially strong.</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2400" i="1" kern="100" dirty="0">
                <a:solidFill>
                  <a:schemeClr val="bg1"/>
                </a:solidFill>
                <a:effectLst/>
                <a:latin typeface="system-ui"/>
                <a:ea typeface="Aptos" panose="020B0004020202020204" pitchFamily="34" charset="0"/>
                <a:cs typeface="Times New Roman" panose="02020603050405020304" pitchFamily="18" charset="0"/>
              </a:rPr>
              <a:t> </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0"/>
              </a:spcAft>
            </a:pPr>
            <a:r>
              <a:rPr lang="en-US" sz="2400" kern="100" dirty="0">
                <a:solidFill>
                  <a:schemeClr val="bg1"/>
                </a:solidFill>
                <a:effectLst/>
                <a:latin typeface="system-ui"/>
                <a:ea typeface="Aptos" panose="020B0004020202020204" pitchFamily="34" charset="0"/>
                <a:cs typeface="Times New Roman" panose="02020603050405020304" pitchFamily="18" charset="0"/>
              </a:rPr>
              <a:t>That strong old man in Moses died at 80 when he saw the bush.</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ctr">
              <a:lnSpc>
                <a:spcPts val="1800"/>
              </a:lnSpc>
              <a:spcBef>
                <a:spcPts val="0"/>
              </a:spcBef>
              <a:spcAft>
                <a:spcPts val="750"/>
              </a:spcAft>
              <a:buFont typeface="Symbol" panose="05050102010706020507" pitchFamily="18" charset="2"/>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ctr">
              <a:lnSpc>
                <a:spcPts val="1800"/>
              </a:lnSpc>
              <a:spcBef>
                <a:spcPts val="0"/>
              </a:spcBef>
              <a:spcAft>
                <a:spcPts val="750"/>
              </a:spcAft>
            </a:pPr>
            <a:r>
              <a:rPr lang="en-US" sz="2800" b="1"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022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5400" b="1" dirty="0">
                <a:solidFill>
                  <a:schemeClr val="bg1"/>
                </a:solidFill>
              </a:rPr>
              <a:t>HEBREWS </a:t>
            </a:r>
            <a:r>
              <a:rPr lang="en-US" sz="4000" b="1" dirty="0">
                <a:solidFill>
                  <a:schemeClr val="bg1"/>
                </a:solidFill>
              </a:rPr>
              <a:t>11:23-29 - </a:t>
            </a:r>
            <a:r>
              <a:rPr lang="en-US" sz="5400" b="1" dirty="0">
                <a:solidFill>
                  <a:schemeClr val="bg1"/>
                </a:solidFill>
              </a:rPr>
              <a:t>MOSES’ FAITH</a:t>
            </a:r>
          </a:p>
        </p:txBody>
      </p:sp>
      <p:sp>
        <p:nvSpPr>
          <p:cNvPr id="6" name="Text Placeholder 5"/>
          <p:cNvSpPr>
            <a:spLocks noGrp="1"/>
          </p:cNvSpPr>
          <p:nvPr>
            <p:ph type="body" idx="1"/>
          </p:nvPr>
        </p:nvSpPr>
        <p:spPr/>
        <p:txBody>
          <a:bodyPr>
            <a:normAutofit/>
          </a:bodyPr>
          <a:lstStyle/>
          <a:p>
            <a:r>
              <a:rPr lang="en-US" sz="3200" dirty="0">
                <a:solidFill>
                  <a:schemeClr val="bg1"/>
                </a:solidFill>
              </a:rPr>
              <a:t>His 1</a:t>
            </a:r>
            <a:r>
              <a:rPr lang="en-US" sz="3200" baseline="30000" dirty="0">
                <a:solidFill>
                  <a:schemeClr val="bg1"/>
                </a:solidFill>
              </a:rPr>
              <a:t>st</a:t>
            </a:r>
            <a:r>
              <a:rPr lang="en-US" sz="3200" dirty="0">
                <a:solidFill>
                  <a:schemeClr val="bg1"/>
                </a:solidFill>
              </a:rPr>
              <a:t> Exit from Egypt at 40</a:t>
            </a:r>
          </a:p>
        </p:txBody>
      </p:sp>
      <p:sp>
        <p:nvSpPr>
          <p:cNvPr id="7" name="Content Placeholder 6"/>
          <p:cNvSpPr>
            <a:spLocks noGrp="1"/>
          </p:cNvSpPr>
          <p:nvPr>
            <p:ph sz="half" idx="2"/>
          </p:nvPr>
        </p:nvSpPr>
        <p:spPr/>
        <p:txBody>
          <a:bodyPr>
            <a:normAutofit fontScale="92500" lnSpcReduction="20000"/>
          </a:bodyPr>
          <a:lstStyle/>
          <a:p>
            <a:r>
              <a:rPr lang="en-US" b="1" baseline="30000" dirty="0">
                <a:solidFill>
                  <a:schemeClr val="bg1"/>
                </a:solidFill>
              </a:rPr>
              <a:t>24 </a:t>
            </a:r>
            <a:r>
              <a:rPr lang="en-US" dirty="0">
                <a:solidFill>
                  <a:schemeClr val="bg1"/>
                </a:solidFill>
              </a:rPr>
              <a:t>By faith Moses, when he had grown up, refused to be called the son of Pharaoh’s daughter, </a:t>
            </a:r>
            <a:r>
              <a:rPr lang="en-US" b="1" baseline="30000" dirty="0">
                <a:solidFill>
                  <a:schemeClr val="bg1"/>
                </a:solidFill>
              </a:rPr>
              <a:t>25 </a:t>
            </a:r>
            <a:r>
              <a:rPr lang="en-US" dirty="0">
                <a:solidFill>
                  <a:schemeClr val="bg1"/>
                </a:solidFill>
              </a:rPr>
              <a:t>choosing rather to endure ill-treatment with the people of God than to enjoy the passing pleasures of sin, </a:t>
            </a:r>
            <a:r>
              <a:rPr lang="en-US" b="1" baseline="30000" dirty="0">
                <a:solidFill>
                  <a:schemeClr val="bg1"/>
                </a:solidFill>
              </a:rPr>
              <a:t>26 </a:t>
            </a:r>
            <a:r>
              <a:rPr lang="en-US" dirty="0">
                <a:solidFill>
                  <a:schemeClr val="bg1"/>
                </a:solidFill>
              </a:rPr>
              <a:t>considering the reproach of Christ greater riches than the treasures of Egypt; for he was looking to the reward. </a:t>
            </a:r>
            <a:r>
              <a:rPr lang="en-US" b="1" baseline="30000" dirty="0">
                <a:solidFill>
                  <a:schemeClr val="bg1"/>
                </a:solidFill>
              </a:rPr>
              <a:t>27 </a:t>
            </a:r>
            <a:r>
              <a:rPr lang="en-US" dirty="0">
                <a:solidFill>
                  <a:schemeClr val="bg1"/>
                </a:solidFill>
              </a:rPr>
              <a:t>By faith he left Egypt,</a:t>
            </a:r>
          </a:p>
        </p:txBody>
      </p:sp>
      <p:sp>
        <p:nvSpPr>
          <p:cNvPr id="8" name="Text Placeholder 7"/>
          <p:cNvSpPr>
            <a:spLocks noGrp="1"/>
          </p:cNvSpPr>
          <p:nvPr>
            <p:ph type="body" sz="quarter" idx="3"/>
          </p:nvPr>
        </p:nvSpPr>
        <p:spPr/>
        <p:txBody>
          <a:bodyPr>
            <a:normAutofit/>
          </a:bodyPr>
          <a:lstStyle/>
          <a:p>
            <a:r>
              <a:rPr lang="en-US" sz="3200" dirty="0">
                <a:solidFill>
                  <a:schemeClr val="bg1"/>
                </a:solidFill>
              </a:rPr>
              <a:t>His 2</a:t>
            </a:r>
            <a:r>
              <a:rPr lang="en-US" sz="3200" baseline="30000" dirty="0">
                <a:solidFill>
                  <a:schemeClr val="bg1"/>
                </a:solidFill>
              </a:rPr>
              <a:t>nd</a:t>
            </a:r>
            <a:r>
              <a:rPr lang="en-US" sz="3200" dirty="0">
                <a:solidFill>
                  <a:schemeClr val="bg1"/>
                </a:solidFill>
              </a:rPr>
              <a:t> Exit from Egypt at 80</a:t>
            </a:r>
          </a:p>
        </p:txBody>
      </p:sp>
      <p:sp>
        <p:nvSpPr>
          <p:cNvPr id="9" name="Content Placeholder 8"/>
          <p:cNvSpPr>
            <a:spLocks noGrp="1"/>
          </p:cNvSpPr>
          <p:nvPr>
            <p:ph sz="quarter" idx="4"/>
          </p:nvPr>
        </p:nvSpPr>
        <p:spPr/>
        <p:txBody>
          <a:bodyPr>
            <a:normAutofit lnSpcReduction="10000"/>
          </a:bodyPr>
          <a:lstStyle/>
          <a:p>
            <a:r>
              <a:rPr lang="en-US" b="1" baseline="30000" dirty="0">
                <a:solidFill>
                  <a:schemeClr val="bg1"/>
                </a:solidFill>
              </a:rPr>
              <a:t>28 </a:t>
            </a:r>
            <a:r>
              <a:rPr lang="en-US" dirty="0">
                <a:solidFill>
                  <a:schemeClr val="bg1"/>
                </a:solidFill>
              </a:rPr>
              <a:t>By faith he kept the Passover and the sprinkling of the blood, so that he who destroyed the firstborn would not touch them. </a:t>
            </a:r>
            <a:r>
              <a:rPr lang="en-US" b="1" baseline="30000" dirty="0">
                <a:solidFill>
                  <a:schemeClr val="bg1"/>
                </a:solidFill>
              </a:rPr>
              <a:t>29 </a:t>
            </a:r>
            <a:r>
              <a:rPr lang="en-US" dirty="0">
                <a:solidFill>
                  <a:schemeClr val="bg1"/>
                </a:solidFill>
              </a:rPr>
              <a:t>By faith they passed through the Red Sea as though </a:t>
            </a:r>
            <a:r>
              <a:rPr lang="en-US" i="1" dirty="0">
                <a:solidFill>
                  <a:schemeClr val="bg1"/>
                </a:solidFill>
              </a:rPr>
              <a:t>they were passing</a:t>
            </a:r>
            <a:r>
              <a:rPr lang="en-US" dirty="0">
                <a:solidFill>
                  <a:schemeClr val="bg1"/>
                </a:solidFill>
              </a:rPr>
              <a:t> through dry land; and the Egyptians, when they attempted it, were drowned.</a:t>
            </a:r>
          </a:p>
          <a:p>
            <a:endParaRPr lang="en-US" dirty="0">
              <a:solidFill>
                <a:schemeClr val="bg1"/>
              </a:solidFill>
            </a:endParaRPr>
          </a:p>
        </p:txBody>
      </p:sp>
    </p:spTree>
    <p:extLst>
      <p:ext uri="{BB962C8B-B14F-4D97-AF65-F5344CB8AC3E}">
        <p14:creationId xmlns:p14="http://schemas.microsoft.com/office/powerpoint/2010/main" val="4228042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0359"/>
            <a:ext cx="10515600" cy="1580329"/>
          </a:xfrm>
        </p:spPr>
        <p:txBody>
          <a:bodyPr>
            <a:normAutofit fontScale="90000"/>
          </a:bodyPr>
          <a:lstStyle/>
          <a:p>
            <a:pPr algn="ctr"/>
            <a:r>
              <a:rPr lang="en-US" sz="5300" b="1" dirty="0">
                <a:solidFill>
                  <a:schemeClr val="bg1"/>
                </a:solidFill>
              </a:rPr>
              <a:t>The Lesson of the Bush</a:t>
            </a:r>
            <a:br>
              <a:rPr lang="en-US" sz="5300" b="1" dirty="0">
                <a:solidFill>
                  <a:schemeClr val="bg1"/>
                </a:solidFill>
              </a:rPr>
            </a:br>
            <a:r>
              <a:rPr lang="en-US" b="1" dirty="0">
                <a:solidFill>
                  <a:schemeClr val="bg1"/>
                </a:solidFill>
              </a:rPr>
              <a:t>THE</a:t>
            </a:r>
            <a:r>
              <a:rPr lang="en-US" b="1" dirty="0"/>
              <a:t> </a:t>
            </a:r>
            <a:r>
              <a:rPr lang="en-US" b="1" dirty="0">
                <a:solidFill>
                  <a:srgbClr val="0070C0"/>
                </a:solidFill>
              </a:rPr>
              <a:t>“</a:t>
            </a:r>
            <a:r>
              <a:rPr lang="en-US" b="1" i="1" dirty="0">
                <a:solidFill>
                  <a:srgbClr val="0070C0"/>
                </a:solidFill>
              </a:rPr>
              <a:t>How To” </a:t>
            </a:r>
            <a:r>
              <a:rPr lang="en-US" b="1" dirty="0">
                <a:solidFill>
                  <a:schemeClr val="bg1"/>
                </a:solidFill>
              </a:rPr>
              <a:t>of Faith </a:t>
            </a:r>
            <a:br>
              <a:rPr lang="en-US" dirty="0"/>
            </a:br>
            <a:endParaRPr lang="en-US" dirty="0"/>
          </a:p>
        </p:txBody>
      </p:sp>
      <p:sp>
        <p:nvSpPr>
          <p:cNvPr id="3" name="Content Placeholder 2"/>
          <p:cNvSpPr>
            <a:spLocks noGrp="1"/>
          </p:cNvSpPr>
          <p:nvPr>
            <p:ph idx="1"/>
          </p:nvPr>
        </p:nvSpPr>
        <p:spPr/>
        <p:txBody>
          <a:bodyPr>
            <a:normAutofit fontScale="92500"/>
          </a:bodyPr>
          <a:lstStyle/>
          <a:p>
            <a:r>
              <a:rPr lang="en-US" i="1" dirty="0">
                <a:solidFill>
                  <a:schemeClr val="bg1"/>
                </a:solidFill>
              </a:rPr>
              <a:t>”</a:t>
            </a:r>
            <a:r>
              <a:rPr lang="en-US" sz="2400" b="1" dirty="0">
                <a:solidFill>
                  <a:schemeClr val="bg1"/>
                </a:solidFill>
              </a:rPr>
              <a:t> It is not about the bush </a:t>
            </a:r>
            <a:r>
              <a:rPr lang="en-US" dirty="0">
                <a:solidFill>
                  <a:schemeClr val="bg1"/>
                </a:solidFill>
              </a:rPr>
              <a:t>(“any bush will do” Ian Thomas). </a:t>
            </a:r>
            <a:r>
              <a:rPr lang="en-US" sz="4000" dirty="0">
                <a:solidFill>
                  <a:schemeClr val="bg1"/>
                </a:solidFill>
              </a:rPr>
              <a:t>It is about the LORD JESUS within the bush that doesn’t use one cell of the life of the bush to radiate His Life, Power, and Glory through the bush to a barren world. HIS Life, Power, and Glory will deliver His people from bondage into a land flowing with milk and honey. He simply chooses to use an instrument. –Moses- “</a:t>
            </a:r>
            <a:r>
              <a:rPr lang="en-US" sz="4000" i="1" dirty="0">
                <a:solidFill>
                  <a:schemeClr val="bg1"/>
                </a:solidFill>
              </a:rPr>
              <a:t>An 80-year-old thorn bush.</a:t>
            </a:r>
          </a:p>
          <a:p>
            <a:endParaRPr lang="en-US" dirty="0"/>
          </a:p>
        </p:txBody>
      </p:sp>
    </p:spTree>
    <p:extLst>
      <p:ext uri="{BB962C8B-B14F-4D97-AF65-F5344CB8AC3E}">
        <p14:creationId xmlns:p14="http://schemas.microsoft.com/office/powerpoint/2010/main" val="56833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95EB1AE-98FB-EFB8-686D-4819CB44E2FE}"/>
              </a:ext>
            </a:extLst>
          </p:cNvPr>
          <p:cNvSpPr txBox="1"/>
          <p:nvPr/>
        </p:nvSpPr>
        <p:spPr>
          <a:xfrm>
            <a:off x="53009" y="390939"/>
            <a:ext cx="12013095" cy="5905912"/>
          </a:xfrm>
          <a:prstGeom prst="rect">
            <a:avLst/>
          </a:prstGeom>
          <a:noFill/>
        </p:spPr>
        <p:txBody>
          <a:bodyPr wrap="square">
            <a:spAutoFit/>
          </a:bodyPr>
          <a:lstStyle/>
          <a:p>
            <a:pPr marL="0" marR="0" algn="ctr"/>
            <a:r>
              <a:rPr lang="en-US" sz="2400" b="1" dirty="0">
                <a:solidFill>
                  <a:schemeClr val="bg1"/>
                </a:solidFill>
                <a:effectLst/>
                <a:latin typeface="system-ui"/>
                <a:ea typeface="Times New Roman" panose="02020603050405020304" pitchFamily="18" charset="0"/>
              </a:rPr>
              <a:t>What did Moses learn from the tree that transformed him?</a:t>
            </a:r>
            <a:endParaRPr lang="en-US" sz="2400" b="1" dirty="0">
              <a:solidFill>
                <a:schemeClr val="bg1"/>
              </a:solidFill>
              <a:effectLst/>
              <a:latin typeface="Times New Roman" panose="02020603050405020304" pitchFamily="18" charset="0"/>
              <a:ea typeface="Times New Roman" panose="02020603050405020304" pitchFamily="18" charset="0"/>
            </a:endParaRPr>
          </a:p>
          <a:p>
            <a:pPr marL="0" marR="0" algn="ctr"/>
            <a:r>
              <a:rPr lang="en-US" sz="2400" b="1" i="1" baseline="30000" dirty="0">
                <a:solidFill>
                  <a:schemeClr val="bg1"/>
                </a:solidFill>
                <a:effectLst/>
                <a:latin typeface="system-ui"/>
                <a:ea typeface="Times New Roman" panose="02020603050405020304" pitchFamily="18" charset="0"/>
              </a:rPr>
              <a:t>acts. 7:25 </a:t>
            </a:r>
            <a:r>
              <a:rPr lang="en-US" sz="2400" i="1" dirty="0">
                <a:solidFill>
                  <a:schemeClr val="bg1"/>
                </a:solidFill>
                <a:effectLst/>
                <a:latin typeface="system-ui"/>
                <a:ea typeface="Times New Roman" panose="02020603050405020304" pitchFamily="18" charset="0"/>
              </a:rPr>
              <a:t>And he supposed that his brethren understood that God was granting them deliverance </a:t>
            </a:r>
            <a:r>
              <a:rPr lang="en-US" sz="2400" i="1" baseline="30000" dirty="0">
                <a:solidFill>
                  <a:schemeClr val="bg1"/>
                </a:solidFill>
                <a:effectLst/>
                <a:latin typeface="system-ui"/>
                <a:ea typeface="Times New Roman" panose="02020603050405020304" pitchFamily="18" charset="0"/>
              </a:rPr>
              <a:t>[</a:t>
            </a:r>
            <a:r>
              <a:rPr lang="en-US" sz="2400" i="1" u="sng" baseline="30000" dirty="0">
                <a:solidFill>
                  <a:schemeClr val="bg1"/>
                </a:solidFill>
                <a:effectLst/>
                <a:latin typeface="system-ui"/>
                <a:ea typeface="Times New Roman" panose="02020603050405020304" pitchFamily="18" charset="0"/>
                <a:hlinkClick r:id="rId2" tooltip="See footnote q">
                  <a:extLst>
                    <a:ext uri="{A12FA001-AC4F-418D-AE19-62706E023703}">
                      <ahyp:hlinkClr xmlns:ahyp="http://schemas.microsoft.com/office/drawing/2018/hyperlinkcolor" val="tx"/>
                    </a:ext>
                  </a:extLst>
                </a:hlinkClick>
              </a:rPr>
              <a:t>q</a:t>
            </a:r>
            <a:r>
              <a:rPr lang="en-US" sz="2400" i="1" baseline="30000" dirty="0">
                <a:solidFill>
                  <a:schemeClr val="bg1"/>
                </a:solidFill>
                <a:effectLst/>
                <a:latin typeface="system-ui"/>
                <a:ea typeface="Times New Roman" panose="02020603050405020304" pitchFamily="18" charset="0"/>
              </a:rPr>
              <a:t>]</a:t>
            </a:r>
            <a:r>
              <a:rPr lang="en-US" sz="2400" i="1" dirty="0">
                <a:solidFill>
                  <a:schemeClr val="bg1"/>
                </a:solidFill>
                <a:effectLst/>
                <a:latin typeface="system-ui"/>
                <a:ea typeface="Times New Roman" panose="02020603050405020304" pitchFamily="18" charset="0"/>
              </a:rPr>
              <a:t>through him, but they did not understand.  </a:t>
            </a:r>
            <a:r>
              <a:rPr lang="en-US" sz="2400" i="1" baseline="30000" dirty="0">
                <a:solidFill>
                  <a:schemeClr val="bg1"/>
                </a:solidFill>
                <a:effectLst/>
                <a:latin typeface="system-ui"/>
                <a:ea typeface="Times New Roman" panose="02020603050405020304" pitchFamily="18" charset="0"/>
              </a:rPr>
              <a:t>[</a:t>
            </a:r>
            <a:r>
              <a:rPr lang="en-US" sz="2400" i="1" u="sng" baseline="30000" dirty="0">
                <a:solidFill>
                  <a:schemeClr val="bg1"/>
                </a:solidFill>
                <a:effectLst/>
                <a:latin typeface="system-ui"/>
                <a:ea typeface="Times New Roman" panose="02020603050405020304" pitchFamily="18" charset="0"/>
                <a:hlinkClick r:id="rId2" tooltip="See footnote q">
                  <a:extLst>
                    <a:ext uri="{A12FA001-AC4F-418D-AE19-62706E023703}">
                      <ahyp:hlinkClr xmlns:ahyp="http://schemas.microsoft.com/office/drawing/2018/hyperlinkcolor" val="tx"/>
                    </a:ext>
                  </a:extLst>
                </a:hlinkClick>
              </a:rPr>
              <a:t>q</a:t>
            </a:r>
            <a:r>
              <a:rPr lang="en-US" sz="2400" i="1" baseline="30000" dirty="0">
                <a:solidFill>
                  <a:schemeClr val="bg1"/>
                </a:solidFill>
                <a:effectLst/>
                <a:latin typeface="system-ui"/>
                <a:ea typeface="Times New Roman" panose="02020603050405020304" pitchFamily="18" charset="0"/>
              </a:rPr>
              <a:t>]lit- his hand </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lgn="ctr">
              <a:lnSpc>
                <a:spcPct val="107000"/>
              </a:lnSpc>
              <a:spcBef>
                <a:spcPts val="0"/>
              </a:spcBef>
              <a:spcAft>
                <a:spcPts val="800"/>
              </a:spcAft>
            </a:pPr>
            <a:r>
              <a:rPr lang="en-US" sz="2400" b="1" kern="100" baseline="30000" dirty="0">
                <a:solidFill>
                  <a:schemeClr val="bg1"/>
                </a:solidFill>
                <a:effectLst/>
                <a:latin typeface="system-ui"/>
                <a:ea typeface="Aptos" panose="020B0004020202020204" pitchFamily="34" charset="0"/>
                <a:cs typeface="Times New Roman" panose="02020603050405020304" pitchFamily="18" charset="0"/>
              </a:rPr>
              <a:t>Ex. 3::20 </a:t>
            </a:r>
            <a:r>
              <a:rPr lang="en-US" sz="2400" i="1" kern="100" dirty="0">
                <a:solidFill>
                  <a:schemeClr val="bg1"/>
                </a:solidFill>
                <a:effectLst/>
                <a:latin typeface="system-ui"/>
                <a:ea typeface="Aptos" panose="020B0004020202020204" pitchFamily="34" charset="0"/>
                <a:cs typeface="Times New Roman" panose="02020603050405020304" pitchFamily="18" charset="0"/>
              </a:rPr>
              <a:t>So </a:t>
            </a:r>
            <a:r>
              <a:rPr lang="en-US" sz="2400" b="1" i="1" kern="100" dirty="0">
                <a:solidFill>
                  <a:schemeClr val="bg1"/>
                </a:solidFill>
                <a:effectLst/>
                <a:latin typeface="system-ui"/>
                <a:ea typeface="Aptos" panose="020B0004020202020204" pitchFamily="34" charset="0"/>
                <a:cs typeface="Times New Roman" panose="02020603050405020304" pitchFamily="18" charset="0"/>
              </a:rPr>
              <a:t>I will stretch out my hand</a:t>
            </a:r>
            <a:r>
              <a:rPr lang="en-US" sz="2400" i="1" kern="100" dirty="0">
                <a:solidFill>
                  <a:schemeClr val="bg1"/>
                </a:solidFill>
                <a:effectLst/>
                <a:latin typeface="system-ui"/>
                <a:ea typeface="Aptos" panose="020B0004020202020204" pitchFamily="34" charset="0"/>
                <a:cs typeface="Times New Roman" panose="02020603050405020304" pitchFamily="18" charset="0"/>
              </a:rPr>
              <a:t> and strike the Egyptians with all the wonders that I will perform among them. After that, he will let you go.</a:t>
            </a:r>
            <a:r>
              <a:rPr lang="en-US" sz="2400" kern="100" dirty="0">
                <a:solidFill>
                  <a:schemeClr val="bg1"/>
                </a:solidFill>
                <a:effectLst/>
                <a:latin typeface="system-ui"/>
                <a:ea typeface="Aptos" panose="020B0004020202020204" pitchFamily="34" charset="0"/>
                <a:cs typeface="Times New Roman" panose="02020603050405020304" pitchFamily="18" charset="0"/>
              </a:rPr>
              <a:t> </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b="1" kern="100" baseline="30000" dirty="0">
                <a:solidFill>
                  <a:schemeClr val="bg1"/>
                </a:solidFill>
                <a:effectLst/>
                <a:latin typeface="system-ui"/>
                <a:ea typeface="Aptos" panose="020B0004020202020204" pitchFamily="34" charset="0"/>
                <a:cs typeface="Times New Roman" panose="02020603050405020304" pitchFamily="18" charset="0"/>
              </a:rPr>
              <a:t> EX. 14:21 </a:t>
            </a:r>
            <a:r>
              <a:rPr lang="en-US" sz="2400" kern="100" dirty="0">
                <a:solidFill>
                  <a:schemeClr val="bg1"/>
                </a:solidFill>
                <a:effectLst/>
                <a:latin typeface="system-ui"/>
                <a:ea typeface="Aptos" panose="020B0004020202020204" pitchFamily="34" charset="0"/>
                <a:cs typeface="Times New Roman" panose="02020603050405020304" pitchFamily="18" charset="0"/>
              </a:rPr>
              <a:t>Then </a:t>
            </a:r>
            <a:r>
              <a:rPr lang="en-US" sz="2400" b="1" kern="100" dirty="0">
                <a:solidFill>
                  <a:schemeClr val="bg1"/>
                </a:solidFill>
                <a:effectLst/>
                <a:latin typeface="system-ui"/>
                <a:ea typeface="Aptos" panose="020B0004020202020204" pitchFamily="34" charset="0"/>
                <a:cs typeface="Times New Roman" panose="02020603050405020304" pitchFamily="18" charset="0"/>
              </a:rPr>
              <a:t>Moses stretched out his hand</a:t>
            </a:r>
            <a:r>
              <a:rPr lang="en-US" sz="2400" kern="100" dirty="0">
                <a:solidFill>
                  <a:schemeClr val="bg1"/>
                </a:solidFill>
                <a:effectLst/>
                <a:latin typeface="system-ui"/>
                <a:ea typeface="Aptos" panose="020B0004020202020204" pitchFamily="34" charset="0"/>
                <a:cs typeface="Times New Roman" panose="02020603050405020304" pitchFamily="18" charset="0"/>
              </a:rPr>
              <a:t> over the sea, and all that night the </a:t>
            </a:r>
            <a:r>
              <a:rPr lang="en-US" sz="2400" kern="100" cap="small" dirty="0">
                <a:solidFill>
                  <a:schemeClr val="bg1"/>
                </a:solidFill>
                <a:effectLst/>
                <a:latin typeface="system-ui"/>
                <a:ea typeface="Aptos" panose="020B0004020202020204" pitchFamily="34" charset="0"/>
                <a:cs typeface="Times New Roman" panose="02020603050405020304" pitchFamily="18" charset="0"/>
              </a:rPr>
              <a:t>Lord</a:t>
            </a:r>
            <a:r>
              <a:rPr lang="en-US" sz="2400" kern="100" dirty="0">
                <a:solidFill>
                  <a:schemeClr val="bg1"/>
                </a:solidFill>
                <a:effectLst/>
                <a:latin typeface="system-ui"/>
                <a:ea typeface="Aptos" panose="020B0004020202020204" pitchFamily="34" charset="0"/>
                <a:cs typeface="Times New Roman" panose="02020603050405020304" pitchFamily="18" charset="0"/>
              </a:rPr>
              <a:t> drove the sea back with a strong east wind and turned it into dry land. The waters were divided, </a:t>
            </a:r>
            <a:r>
              <a:rPr lang="en-US" sz="2400" b="1" kern="100" baseline="30000" dirty="0">
                <a:solidFill>
                  <a:schemeClr val="bg1"/>
                </a:solidFill>
                <a:effectLst/>
                <a:latin typeface="system-ui"/>
                <a:ea typeface="Aptos" panose="020B0004020202020204" pitchFamily="34" charset="0"/>
                <a:cs typeface="Times New Roman" panose="02020603050405020304" pitchFamily="18" charset="0"/>
              </a:rPr>
              <a:t>22 </a:t>
            </a:r>
            <a:r>
              <a:rPr lang="en-US" sz="2400" kern="100" dirty="0">
                <a:solidFill>
                  <a:schemeClr val="bg1"/>
                </a:solidFill>
                <a:effectLst/>
                <a:latin typeface="system-ui"/>
                <a:ea typeface="Aptos" panose="020B0004020202020204" pitchFamily="34" charset="0"/>
                <a:cs typeface="Times New Roman" panose="02020603050405020304" pitchFamily="18" charset="0"/>
              </a:rPr>
              <a:t>and the Israelites went through the sea on dry ground,</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b="1" kern="100" baseline="30000" dirty="0">
                <a:solidFill>
                  <a:schemeClr val="bg1"/>
                </a:solidFill>
                <a:effectLst/>
                <a:latin typeface="system-ui"/>
                <a:ea typeface="Aptos" panose="020B0004020202020204" pitchFamily="34" charset="0"/>
                <a:cs typeface="Times New Roman" panose="02020603050405020304" pitchFamily="18" charset="0"/>
              </a:rPr>
              <a:t>26 </a:t>
            </a:r>
            <a:r>
              <a:rPr lang="en-US" sz="2400" kern="100" dirty="0">
                <a:solidFill>
                  <a:schemeClr val="bg1"/>
                </a:solidFill>
                <a:effectLst/>
                <a:latin typeface="system-ui"/>
                <a:ea typeface="Aptos" panose="020B0004020202020204" pitchFamily="34" charset="0"/>
                <a:cs typeface="Times New Roman" panose="02020603050405020304" pitchFamily="18" charset="0"/>
              </a:rPr>
              <a:t>Then the </a:t>
            </a:r>
            <a:r>
              <a:rPr lang="en-US" sz="2400" kern="100" cap="small" dirty="0">
                <a:solidFill>
                  <a:schemeClr val="bg1"/>
                </a:solidFill>
                <a:effectLst/>
                <a:latin typeface="system-ui"/>
                <a:ea typeface="Aptos" panose="020B0004020202020204" pitchFamily="34" charset="0"/>
                <a:cs typeface="Times New Roman" panose="02020603050405020304" pitchFamily="18" charset="0"/>
              </a:rPr>
              <a:t>Lord</a:t>
            </a:r>
            <a:r>
              <a:rPr lang="en-US" sz="2400" kern="100" dirty="0">
                <a:solidFill>
                  <a:schemeClr val="bg1"/>
                </a:solidFill>
                <a:effectLst/>
                <a:latin typeface="system-ui"/>
                <a:ea typeface="Aptos" panose="020B0004020202020204" pitchFamily="34" charset="0"/>
                <a:cs typeface="Times New Roman" panose="02020603050405020304" pitchFamily="18" charset="0"/>
              </a:rPr>
              <a:t> said to Moses, “</a:t>
            </a:r>
            <a:r>
              <a:rPr lang="en-US" sz="2400" b="1" kern="100" dirty="0">
                <a:solidFill>
                  <a:schemeClr val="bg1"/>
                </a:solidFill>
                <a:effectLst/>
                <a:latin typeface="system-ui"/>
                <a:ea typeface="Aptos" panose="020B0004020202020204" pitchFamily="34" charset="0"/>
                <a:cs typeface="Times New Roman" panose="02020603050405020304" pitchFamily="18" charset="0"/>
              </a:rPr>
              <a:t>Stretch out your hand</a:t>
            </a:r>
            <a:r>
              <a:rPr lang="en-US" sz="2400" kern="100" dirty="0">
                <a:solidFill>
                  <a:schemeClr val="bg1"/>
                </a:solidFill>
                <a:effectLst/>
                <a:latin typeface="system-ui"/>
                <a:ea typeface="Aptos" panose="020B0004020202020204" pitchFamily="34" charset="0"/>
                <a:cs typeface="Times New Roman" panose="02020603050405020304" pitchFamily="18" charset="0"/>
              </a:rPr>
              <a:t> over the sea so that the waters may flow back over the Egyptians and their chariots and horsemen.” </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r>
              <a:rPr lang="en-US" sz="2400" kern="100" dirty="0">
                <a:solidFill>
                  <a:schemeClr val="bg1"/>
                </a:solidFill>
                <a:effectLst/>
                <a:latin typeface="system-ui"/>
                <a:ea typeface="Aptos" panose="020B0004020202020204" pitchFamily="34" charset="0"/>
                <a:cs typeface="Times New Roman" panose="02020603050405020304" pitchFamily="18" charset="0"/>
              </a:rPr>
              <a:t>EX. 15:</a:t>
            </a:r>
            <a:r>
              <a:rPr lang="en-US" sz="2400" b="1" kern="100" baseline="30000" dirty="0">
                <a:solidFill>
                  <a:schemeClr val="bg1"/>
                </a:solidFill>
                <a:effectLst/>
                <a:latin typeface="system-ui"/>
                <a:ea typeface="Aptos" panose="020B0004020202020204" pitchFamily="34" charset="0"/>
                <a:cs typeface="Times New Roman" panose="02020603050405020304" pitchFamily="18" charset="0"/>
              </a:rPr>
              <a:t> 5 </a:t>
            </a:r>
            <a:r>
              <a:rPr lang="en-US" sz="2400" kern="100" dirty="0">
                <a:solidFill>
                  <a:schemeClr val="bg1"/>
                </a:solidFill>
                <a:effectLst/>
                <a:latin typeface="system-ui"/>
                <a:ea typeface="Aptos" panose="020B0004020202020204" pitchFamily="34" charset="0"/>
                <a:cs typeface="Times New Roman" panose="02020603050405020304" pitchFamily="18" charset="0"/>
              </a:rPr>
              <a:t>The deep waters have covered them they </a:t>
            </a:r>
            <a:r>
              <a:rPr lang="en-US" sz="2400" kern="100" dirty="0">
                <a:solidFill>
                  <a:schemeClr val="bg1"/>
                </a:solidFill>
                <a:effectLst/>
                <a:latin typeface="Courier New" panose="02070309020205020404" pitchFamily="49" charset="0"/>
                <a:ea typeface="Aptos" panose="020B0004020202020204" pitchFamily="34" charset="0"/>
                <a:cs typeface="Times New Roman" panose="02020603050405020304" pitchFamily="18" charset="0"/>
              </a:rPr>
              <a:t>s</a:t>
            </a:r>
            <a:r>
              <a:rPr lang="en-US" sz="2400" kern="100" dirty="0">
                <a:solidFill>
                  <a:schemeClr val="bg1"/>
                </a:solidFill>
                <a:effectLst/>
                <a:latin typeface="system-ui"/>
                <a:ea typeface="Aptos" panose="020B0004020202020204" pitchFamily="34" charset="0"/>
                <a:cs typeface="Times New Roman" panose="02020603050405020304" pitchFamily="18" charset="0"/>
              </a:rPr>
              <a:t>ank to the depths like a stone.</a:t>
            </a:r>
            <a:r>
              <a:rPr lang="en-US" sz="2400" b="1" kern="100" baseline="30000" dirty="0">
                <a:solidFill>
                  <a:schemeClr val="bg1"/>
                </a:solidFill>
                <a:effectLst/>
                <a:latin typeface="system-ui"/>
                <a:ea typeface="Aptos" panose="020B0004020202020204" pitchFamily="34" charset="0"/>
                <a:cs typeface="Times New Roman" panose="02020603050405020304" pitchFamily="18" charset="0"/>
              </a:rPr>
              <a:t>6 </a:t>
            </a:r>
            <a:r>
              <a:rPr lang="en-US" sz="2400" b="1" kern="100" dirty="0">
                <a:solidFill>
                  <a:schemeClr val="bg1"/>
                </a:solidFill>
                <a:effectLst/>
                <a:latin typeface="system-ui"/>
                <a:ea typeface="Aptos" panose="020B0004020202020204" pitchFamily="34" charset="0"/>
                <a:cs typeface="Times New Roman" panose="02020603050405020304" pitchFamily="18" charset="0"/>
              </a:rPr>
              <a:t>Your right hand, </a:t>
            </a:r>
            <a:r>
              <a:rPr lang="en-US" sz="2400" b="1" kern="100" cap="small" dirty="0">
                <a:solidFill>
                  <a:schemeClr val="bg1"/>
                </a:solidFill>
                <a:effectLst/>
                <a:latin typeface="system-ui"/>
                <a:ea typeface="Aptos" panose="020B0004020202020204" pitchFamily="34" charset="0"/>
                <a:cs typeface="Times New Roman" panose="02020603050405020304" pitchFamily="18" charset="0"/>
              </a:rPr>
              <a:t>Lord</a:t>
            </a:r>
            <a:r>
              <a:rPr lang="en-US" sz="2400" b="1" kern="100" dirty="0">
                <a:solidFill>
                  <a:schemeClr val="bg1"/>
                </a:solidFill>
                <a:effectLst/>
                <a:latin typeface="system-ui"/>
                <a:ea typeface="Aptos" panose="020B0004020202020204" pitchFamily="34" charset="0"/>
                <a:cs typeface="Times New Roman" panose="02020603050405020304" pitchFamily="18" charset="0"/>
              </a:rPr>
              <a:t>, </a:t>
            </a:r>
            <a:r>
              <a:rPr lang="en-US" sz="2400" kern="100" dirty="0">
                <a:solidFill>
                  <a:schemeClr val="bg1"/>
                </a:solidFill>
                <a:effectLst/>
                <a:latin typeface="system-ui"/>
                <a:ea typeface="Aptos" panose="020B0004020202020204" pitchFamily="34" charset="0"/>
                <a:cs typeface="Times New Roman" panose="02020603050405020304" pitchFamily="18" charset="0"/>
              </a:rPr>
              <a:t>was majestic in </a:t>
            </a:r>
            <a:r>
              <a:rPr lang="en-US" sz="2400" kern="100" dirty="0" err="1">
                <a:solidFill>
                  <a:schemeClr val="bg1"/>
                </a:solidFill>
                <a:effectLst/>
                <a:latin typeface="system-ui"/>
                <a:ea typeface="Aptos" panose="020B0004020202020204" pitchFamily="34" charset="0"/>
                <a:cs typeface="Times New Roman" panose="02020603050405020304" pitchFamily="18" charset="0"/>
              </a:rPr>
              <a:t>power.</a:t>
            </a:r>
            <a:r>
              <a:rPr lang="en-US" sz="2400" b="1" kern="100" dirty="0" err="1">
                <a:solidFill>
                  <a:schemeClr val="bg1"/>
                </a:solidFill>
                <a:effectLst/>
                <a:latin typeface="system-ui"/>
                <a:ea typeface="Aptos" panose="020B0004020202020204" pitchFamily="34" charset="0"/>
                <a:cs typeface="Times New Roman" panose="02020603050405020304" pitchFamily="18" charset="0"/>
              </a:rPr>
              <a:t>Your</a:t>
            </a:r>
            <a:r>
              <a:rPr lang="en-US" sz="2400" b="1" kern="100" dirty="0">
                <a:solidFill>
                  <a:schemeClr val="bg1"/>
                </a:solidFill>
                <a:effectLst/>
                <a:latin typeface="system-ui"/>
                <a:ea typeface="Aptos" panose="020B0004020202020204" pitchFamily="34" charset="0"/>
                <a:cs typeface="Times New Roman" panose="02020603050405020304" pitchFamily="18" charset="0"/>
              </a:rPr>
              <a:t> right hand, </a:t>
            </a:r>
            <a:r>
              <a:rPr lang="en-US" sz="2400" b="1" kern="100" cap="small" dirty="0">
                <a:solidFill>
                  <a:schemeClr val="bg1"/>
                </a:solidFill>
                <a:effectLst/>
                <a:latin typeface="system-ui"/>
                <a:ea typeface="Aptos" panose="020B0004020202020204" pitchFamily="34" charset="0"/>
                <a:cs typeface="Times New Roman" panose="02020603050405020304" pitchFamily="18" charset="0"/>
              </a:rPr>
              <a:t>Lord</a:t>
            </a:r>
            <a:r>
              <a:rPr lang="en-US" sz="2400" kern="100" dirty="0">
                <a:solidFill>
                  <a:schemeClr val="bg1"/>
                </a:solidFill>
                <a:effectLst/>
                <a:latin typeface="system-ui"/>
                <a:ea typeface="Aptos" panose="020B0004020202020204" pitchFamily="34" charset="0"/>
                <a:cs typeface="Times New Roman" panose="02020603050405020304" pitchFamily="18" charset="0"/>
              </a:rPr>
              <a:t>, shattered the enemy.</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r>
              <a:rPr lang="en-US" sz="2400" dirty="0">
                <a:solidFill>
                  <a:schemeClr val="bg1"/>
                </a:solidFill>
                <a:effectLst/>
                <a:latin typeface="system-ui"/>
                <a:ea typeface="Times New Roman" panose="02020603050405020304" pitchFamily="18" charset="0"/>
              </a:rPr>
              <a:t>At 40 years Moses trusted his own hand to deliver. After 80 Moses understood deliverance was </a:t>
            </a:r>
            <a:r>
              <a:rPr lang="en-US" sz="2400" b="1" u="sng" dirty="0">
                <a:solidFill>
                  <a:schemeClr val="bg1"/>
                </a:solidFill>
                <a:effectLst/>
                <a:latin typeface="system-ui"/>
                <a:ea typeface="Times New Roman" panose="02020603050405020304" pitchFamily="18" charset="0"/>
              </a:rPr>
              <a:t>God ‘s hand using Moses Hand.</a:t>
            </a:r>
            <a:endParaRPr lang="en-US" sz="2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2855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a:solidFill>
                  <a:schemeClr val="bg1"/>
                </a:solidFill>
              </a:rPr>
              <a:t>The “</a:t>
            </a:r>
            <a:r>
              <a:rPr lang="en-US" b="1" i="1" dirty="0">
                <a:solidFill>
                  <a:schemeClr val="bg1"/>
                </a:solidFill>
              </a:rPr>
              <a:t>Author and Perfector of Faith” </a:t>
            </a:r>
            <a:r>
              <a:rPr lang="en-US" b="1" dirty="0">
                <a:solidFill>
                  <a:schemeClr val="bg1"/>
                </a:solidFill>
              </a:rPr>
              <a:t>has built into Moses at 80 years </a:t>
            </a:r>
            <a:r>
              <a:rPr lang="en-US" b="1" dirty="0">
                <a:solidFill>
                  <a:srgbClr val="C00000"/>
                </a:solidFill>
              </a:rPr>
              <a:t>“</a:t>
            </a:r>
            <a:r>
              <a:rPr lang="en-US" b="1" i="1" dirty="0">
                <a:solidFill>
                  <a:srgbClr val="C00000"/>
                </a:solidFill>
              </a:rPr>
              <a:t>the want to</a:t>
            </a:r>
            <a:r>
              <a:rPr lang="en-US" b="1" dirty="0">
                <a:solidFill>
                  <a:srgbClr val="C00000"/>
                </a:solidFill>
              </a:rPr>
              <a:t>” </a:t>
            </a:r>
            <a:r>
              <a:rPr lang="en-US" b="1" dirty="0">
                <a:solidFill>
                  <a:schemeClr val="bg1"/>
                </a:solidFill>
              </a:rPr>
              <a:t>and the </a:t>
            </a:r>
            <a:r>
              <a:rPr lang="en-US" b="1" dirty="0">
                <a:solidFill>
                  <a:srgbClr val="0070C0"/>
                </a:solidFill>
              </a:rPr>
              <a:t>“</a:t>
            </a:r>
            <a:r>
              <a:rPr lang="en-US" b="1" i="1" dirty="0">
                <a:solidFill>
                  <a:srgbClr val="0070C0"/>
                </a:solidFill>
              </a:rPr>
              <a:t>how to” </a:t>
            </a:r>
            <a:r>
              <a:rPr lang="en-US" b="1" dirty="0">
                <a:solidFill>
                  <a:schemeClr val="bg1"/>
                </a:solidFill>
              </a:rPr>
              <a:t>of faith, resulting in </a:t>
            </a:r>
          </a:p>
        </p:txBody>
      </p:sp>
      <p:sp>
        <p:nvSpPr>
          <p:cNvPr id="6" name="Content Placeholder 5"/>
          <p:cNvSpPr>
            <a:spLocks noGrp="1"/>
          </p:cNvSpPr>
          <p:nvPr>
            <p:ph idx="1"/>
          </p:nvPr>
        </p:nvSpPr>
        <p:spPr>
          <a:xfrm>
            <a:off x="838200" y="1872921"/>
            <a:ext cx="10515600" cy="4351338"/>
          </a:xfrm>
        </p:spPr>
        <p:txBody>
          <a:bodyPr/>
          <a:lstStyle/>
          <a:p>
            <a:pPr algn="ctr"/>
            <a:r>
              <a:rPr lang="en-US" sz="4400" b="1" dirty="0">
                <a:solidFill>
                  <a:schemeClr val="bg1"/>
                </a:solidFill>
              </a:rPr>
              <a:t>His victorious 2</a:t>
            </a:r>
            <a:r>
              <a:rPr lang="en-US" sz="4400" b="1" baseline="30000" dirty="0">
                <a:solidFill>
                  <a:schemeClr val="bg1"/>
                </a:solidFill>
              </a:rPr>
              <a:t>nd</a:t>
            </a:r>
            <a:r>
              <a:rPr lang="en-US" sz="4400" b="1" dirty="0">
                <a:solidFill>
                  <a:schemeClr val="bg1"/>
                </a:solidFill>
              </a:rPr>
              <a:t> Exit from Egypt at 80</a:t>
            </a:r>
          </a:p>
          <a:p>
            <a:endParaRPr lang="en-US" dirty="0"/>
          </a:p>
        </p:txBody>
      </p:sp>
      <p:sp>
        <p:nvSpPr>
          <p:cNvPr id="7" name="Rectangle 6"/>
          <p:cNvSpPr/>
          <p:nvPr/>
        </p:nvSpPr>
        <p:spPr>
          <a:xfrm>
            <a:off x="583324" y="2816460"/>
            <a:ext cx="11608675" cy="3170099"/>
          </a:xfrm>
          <a:prstGeom prst="rect">
            <a:avLst/>
          </a:prstGeom>
        </p:spPr>
        <p:txBody>
          <a:bodyPr wrap="square">
            <a:spAutoFit/>
          </a:bodyPr>
          <a:lstStyle/>
          <a:p>
            <a:r>
              <a:rPr lang="en-US" sz="3200" b="1" baseline="30000" dirty="0">
                <a:solidFill>
                  <a:schemeClr val="bg1"/>
                </a:solidFill>
              </a:rPr>
              <a:t>28 </a:t>
            </a:r>
            <a:r>
              <a:rPr lang="en-US" sz="4000" i="1" dirty="0">
                <a:solidFill>
                  <a:schemeClr val="bg1"/>
                </a:solidFill>
              </a:rPr>
              <a:t>By faith he kept the Passover and the sprinkling of the blood, so that he who destroyed the firstborn would not touch them. </a:t>
            </a:r>
            <a:r>
              <a:rPr lang="en-US" sz="4000" b="1" i="1" baseline="30000" dirty="0">
                <a:solidFill>
                  <a:schemeClr val="bg1"/>
                </a:solidFill>
              </a:rPr>
              <a:t>29 </a:t>
            </a:r>
            <a:r>
              <a:rPr lang="en-US" sz="4000" i="1" dirty="0">
                <a:solidFill>
                  <a:schemeClr val="bg1"/>
                </a:solidFill>
              </a:rPr>
              <a:t>By faith they passed through the Red Sea as though they were passing through dry land; and the Egyptians, when they attempted it, were drowned.</a:t>
            </a:r>
          </a:p>
        </p:txBody>
      </p:sp>
    </p:spTree>
    <p:extLst>
      <p:ext uri="{BB962C8B-B14F-4D97-AF65-F5344CB8AC3E}">
        <p14:creationId xmlns:p14="http://schemas.microsoft.com/office/powerpoint/2010/main" val="120097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F12E6B6-101F-5BC6-D89E-7F10A902623E}"/>
              </a:ext>
            </a:extLst>
          </p:cNvPr>
          <p:cNvSpPr txBox="1"/>
          <p:nvPr/>
        </p:nvSpPr>
        <p:spPr>
          <a:xfrm>
            <a:off x="0" y="331303"/>
            <a:ext cx="11986591" cy="5632311"/>
          </a:xfrm>
          <a:prstGeom prst="rect">
            <a:avLst/>
          </a:prstGeom>
          <a:noFill/>
        </p:spPr>
        <p:txBody>
          <a:bodyPr wrap="square">
            <a:spAutoFit/>
          </a:bodyPr>
          <a:lstStyle/>
          <a:p>
            <a:pPr algn="l"/>
            <a:r>
              <a:rPr lang="en-US" sz="3600" b="1" i="0" baseline="30000" dirty="0">
                <a:solidFill>
                  <a:schemeClr val="bg1"/>
                </a:solidFill>
                <a:effectLst/>
                <a:latin typeface="system-ui"/>
              </a:rPr>
              <a:t>Acts. 7:20 </a:t>
            </a:r>
            <a:r>
              <a:rPr lang="en-US" sz="3600" b="0" i="0" dirty="0">
                <a:solidFill>
                  <a:schemeClr val="bg1"/>
                </a:solidFill>
                <a:effectLst/>
                <a:latin typeface="system-ui"/>
              </a:rPr>
              <a:t>At this time Moses was born; and he was beautiful to God. He was nurtured for three months in his father’s home. </a:t>
            </a:r>
            <a:r>
              <a:rPr lang="en-US" sz="3600" b="1" i="0" baseline="30000" dirty="0">
                <a:solidFill>
                  <a:schemeClr val="bg1"/>
                </a:solidFill>
                <a:effectLst/>
                <a:latin typeface="system-ui"/>
              </a:rPr>
              <a:t>21 </a:t>
            </a:r>
            <a:r>
              <a:rPr lang="en-US" sz="3600" b="0" i="0" dirty="0">
                <a:solidFill>
                  <a:schemeClr val="bg1"/>
                </a:solidFill>
                <a:effectLst/>
                <a:latin typeface="system-ui"/>
              </a:rPr>
              <a:t>And after he had been put outside, Pharaoh’s daughter </a:t>
            </a:r>
            <a:r>
              <a:rPr lang="en-US" sz="3600" b="0" i="0" baseline="30000" dirty="0">
                <a:solidFill>
                  <a:schemeClr val="bg1"/>
                </a:solidFill>
                <a:effectLst/>
                <a:latin typeface="system-ui"/>
              </a:rPr>
              <a:t>[</a:t>
            </a:r>
            <a:r>
              <a:rPr lang="en-US" sz="3600" b="0" i="0" baseline="30000" dirty="0">
                <a:solidFill>
                  <a:schemeClr val="bg1"/>
                </a:solidFill>
                <a:effectLst/>
                <a:latin typeface="system-ui"/>
                <a:hlinkClick r:id="rId2" tooltip="See footnote n">
                  <a:extLst>
                    <a:ext uri="{A12FA001-AC4F-418D-AE19-62706E023703}">
                      <ahyp:hlinkClr xmlns:ahyp="http://schemas.microsoft.com/office/drawing/2018/hyperlinkcolor" val="tx"/>
                    </a:ext>
                  </a:extLst>
                </a:hlinkClick>
              </a:rPr>
              <a:t>n</a:t>
            </a:r>
            <a:r>
              <a:rPr lang="en-US" sz="3600" b="0" i="0" baseline="30000" dirty="0">
                <a:solidFill>
                  <a:schemeClr val="bg1"/>
                </a:solidFill>
                <a:effectLst/>
                <a:latin typeface="system-ui"/>
              </a:rPr>
              <a:t>]</a:t>
            </a:r>
            <a:r>
              <a:rPr lang="en-US" sz="3600" b="0" i="0" dirty="0">
                <a:solidFill>
                  <a:schemeClr val="bg1"/>
                </a:solidFill>
                <a:effectLst/>
                <a:latin typeface="system-ui"/>
              </a:rPr>
              <a:t>took him away and nurtured him as her own son. </a:t>
            </a:r>
            <a:r>
              <a:rPr lang="en-US" sz="3600" b="1" i="0" baseline="30000" dirty="0">
                <a:solidFill>
                  <a:schemeClr val="bg1"/>
                </a:solidFill>
                <a:effectLst/>
                <a:latin typeface="system-ui"/>
              </a:rPr>
              <a:t>22 </a:t>
            </a:r>
            <a:r>
              <a:rPr lang="en-US" sz="3600" b="0" i="0" dirty="0">
                <a:solidFill>
                  <a:schemeClr val="bg1"/>
                </a:solidFill>
                <a:effectLst/>
                <a:latin typeface="system-ui"/>
              </a:rPr>
              <a:t>Moses was educated in all the wisdom of the Egyptians, and he was proficient in </a:t>
            </a:r>
            <a:r>
              <a:rPr lang="en-US" sz="3600" b="0" i="0" baseline="30000" dirty="0">
                <a:solidFill>
                  <a:schemeClr val="bg1"/>
                </a:solidFill>
                <a:effectLst/>
                <a:latin typeface="system-ui"/>
              </a:rPr>
              <a:t>[</a:t>
            </a:r>
            <a:r>
              <a:rPr lang="en-US" sz="3600" b="0" i="0" baseline="30000" dirty="0">
                <a:solidFill>
                  <a:schemeClr val="bg1"/>
                </a:solidFill>
                <a:effectLst/>
                <a:latin typeface="system-ui"/>
                <a:hlinkClick r:id="rId3" tooltip="See footnote o">
                  <a:extLst>
                    <a:ext uri="{A12FA001-AC4F-418D-AE19-62706E023703}">
                      <ahyp:hlinkClr xmlns:ahyp="http://schemas.microsoft.com/office/drawing/2018/hyperlinkcolor" val="tx"/>
                    </a:ext>
                  </a:extLst>
                </a:hlinkClick>
              </a:rPr>
              <a:t>o</a:t>
            </a:r>
            <a:r>
              <a:rPr lang="en-US" sz="3600" b="0" i="0" baseline="30000" dirty="0">
                <a:solidFill>
                  <a:schemeClr val="bg1"/>
                </a:solidFill>
                <a:effectLst/>
                <a:latin typeface="system-ui"/>
              </a:rPr>
              <a:t>]</a:t>
            </a:r>
            <a:r>
              <a:rPr lang="en-US" sz="3600" b="0" i="0" dirty="0">
                <a:solidFill>
                  <a:schemeClr val="bg1"/>
                </a:solidFill>
                <a:effectLst/>
                <a:latin typeface="system-ui"/>
              </a:rPr>
              <a:t>speaking and action. </a:t>
            </a:r>
            <a:r>
              <a:rPr lang="en-US" sz="3600" b="1" i="0" baseline="30000" dirty="0">
                <a:solidFill>
                  <a:schemeClr val="bg1"/>
                </a:solidFill>
                <a:effectLst/>
                <a:latin typeface="system-ui"/>
              </a:rPr>
              <a:t>23 </a:t>
            </a:r>
            <a:r>
              <a:rPr lang="en-US" sz="3600" b="0" i="0" dirty="0">
                <a:solidFill>
                  <a:schemeClr val="bg1"/>
                </a:solidFill>
                <a:effectLst/>
                <a:latin typeface="system-ui"/>
              </a:rPr>
              <a:t>But when he was approaching the age of forty, it entered his </a:t>
            </a:r>
            <a:r>
              <a:rPr lang="en-US" sz="3600" b="0" i="0" baseline="30000" dirty="0">
                <a:solidFill>
                  <a:schemeClr val="bg1"/>
                </a:solidFill>
                <a:effectLst/>
                <a:latin typeface="system-ui"/>
              </a:rPr>
              <a:t>[</a:t>
            </a:r>
            <a:r>
              <a:rPr lang="en-US" sz="3600" b="0" i="0" baseline="30000" dirty="0">
                <a:solidFill>
                  <a:schemeClr val="bg1"/>
                </a:solidFill>
                <a:effectLst/>
                <a:latin typeface="system-ui"/>
                <a:hlinkClick r:id="rId4" tooltip="See footnote p">
                  <a:extLst>
                    <a:ext uri="{A12FA001-AC4F-418D-AE19-62706E023703}">
                      <ahyp:hlinkClr xmlns:ahyp="http://schemas.microsoft.com/office/drawing/2018/hyperlinkcolor" val="tx"/>
                    </a:ext>
                  </a:extLst>
                </a:hlinkClick>
              </a:rPr>
              <a:t>p</a:t>
            </a:r>
            <a:r>
              <a:rPr lang="en-US" sz="3600" b="0" i="0" baseline="30000" dirty="0">
                <a:solidFill>
                  <a:schemeClr val="bg1"/>
                </a:solidFill>
                <a:effectLst/>
                <a:latin typeface="system-ui"/>
              </a:rPr>
              <a:t>]</a:t>
            </a:r>
            <a:r>
              <a:rPr lang="en-US" sz="3600" b="0" i="0" dirty="0">
                <a:solidFill>
                  <a:schemeClr val="bg1"/>
                </a:solidFill>
                <a:effectLst/>
                <a:latin typeface="system-ui"/>
              </a:rPr>
              <a:t>mind to visit his countrymen, the sons of Israel. </a:t>
            </a:r>
            <a:r>
              <a:rPr lang="en-US" sz="3600" b="1" i="0" baseline="30000" dirty="0">
                <a:solidFill>
                  <a:schemeClr val="bg1"/>
                </a:solidFill>
                <a:effectLst/>
                <a:latin typeface="system-ui"/>
              </a:rPr>
              <a:t>24 </a:t>
            </a:r>
            <a:r>
              <a:rPr lang="en-US" sz="3600" b="0" i="0" dirty="0">
                <a:solidFill>
                  <a:schemeClr val="bg1"/>
                </a:solidFill>
                <a:effectLst/>
                <a:latin typeface="system-ui"/>
              </a:rPr>
              <a:t>And when he saw one </a:t>
            </a:r>
            <a:r>
              <a:rPr lang="en-US" sz="3600" b="0" i="1" dirty="0">
                <a:solidFill>
                  <a:schemeClr val="bg1"/>
                </a:solidFill>
                <a:effectLst/>
                <a:latin typeface="system-ui"/>
              </a:rPr>
              <a:t>of them</a:t>
            </a:r>
            <a:r>
              <a:rPr lang="en-US" sz="3600" b="0" i="0" dirty="0">
                <a:solidFill>
                  <a:schemeClr val="bg1"/>
                </a:solidFill>
                <a:effectLst/>
                <a:latin typeface="system-ui"/>
              </a:rPr>
              <a:t> being treated unjustly, he defended and took vengeance for the oppressed man by </a:t>
            </a:r>
            <a:r>
              <a:rPr lang="en-US" sz="3600" b="0" i="1" dirty="0">
                <a:solidFill>
                  <a:schemeClr val="bg1"/>
                </a:solidFill>
                <a:effectLst/>
                <a:latin typeface="system-ui"/>
              </a:rPr>
              <a:t>fatally</a:t>
            </a:r>
            <a:r>
              <a:rPr lang="en-US" sz="3600" b="0" i="0" dirty="0">
                <a:solidFill>
                  <a:schemeClr val="bg1"/>
                </a:solidFill>
                <a:effectLst/>
                <a:latin typeface="system-ui"/>
              </a:rPr>
              <a:t> striking the Egyptian. </a:t>
            </a:r>
            <a:endParaRPr lang="en-US" b="0" i="0" dirty="0">
              <a:solidFill>
                <a:schemeClr val="bg1"/>
              </a:solidFill>
              <a:effectLst/>
              <a:latin typeface="system-ui"/>
            </a:endParaRPr>
          </a:p>
        </p:txBody>
      </p:sp>
    </p:spTree>
    <p:extLst>
      <p:ext uri="{BB962C8B-B14F-4D97-AF65-F5344CB8AC3E}">
        <p14:creationId xmlns:p14="http://schemas.microsoft.com/office/powerpoint/2010/main" val="314333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E56212-AB9D-3D43-8F38-62C983F7FBD3}"/>
              </a:ext>
            </a:extLst>
          </p:cNvPr>
          <p:cNvSpPr txBox="1"/>
          <p:nvPr/>
        </p:nvSpPr>
        <p:spPr>
          <a:xfrm>
            <a:off x="212035" y="-633650"/>
            <a:ext cx="11907078" cy="7478970"/>
          </a:xfrm>
          <a:prstGeom prst="rect">
            <a:avLst/>
          </a:prstGeom>
          <a:noFill/>
        </p:spPr>
        <p:txBody>
          <a:bodyPr wrap="square">
            <a:spAutoFit/>
          </a:bodyPr>
          <a:lstStyle/>
          <a:p>
            <a:pPr algn="l"/>
            <a:r>
              <a:rPr lang="en-US" sz="4000" b="1" i="0" baseline="30000" dirty="0">
                <a:solidFill>
                  <a:schemeClr val="bg1"/>
                </a:solidFill>
                <a:effectLst/>
                <a:latin typeface="system-ui"/>
              </a:rPr>
              <a:t>25 </a:t>
            </a:r>
            <a:r>
              <a:rPr lang="en-US" sz="4000" b="0" i="0" dirty="0">
                <a:solidFill>
                  <a:schemeClr val="bg1"/>
                </a:solidFill>
                <a:effectLst/>
                <a:latin typeface="system-ui"/>
              </a:rPr>
              <a:t>And he thought that his brothers understood that God was granting them </a:t>
            </a:r>
            <a:r>
              <a:rPr lang="en-US" sz="4000" b="0" i="0" baseline="30000" dirty="0">
                <a:solidFill>
                  <a:schemeClr val="bg1"/>
                </a:solidFill>
                <a:effectLst/>
                <a:latin typeface="system-ui"/>
              </a:rPr>
              <a:t>[</a:t>
            </a:r>
            <a:r>
              <a:rPr lang="en-US" sz="4000" b="0" i="0" baseline="30000" dirty="0">
                <a:solidFill>
                  <a:schemeClr val="bg1"/>
                </a:solidFill>
                <a:effectLst/>
                <a:latin typeface="system-ui"/>
                <a:hlinkClick r:id="rId2" tooltip="See footnote q">
                  <a:extLst>
                    <a:ext uri="{A12FA001-AC4F-418D-AE19-62706E023703}">
                      <ahyp:hlinkClr xmlns:ahyp="http://schemas.microsoft.com/office/drawing/2018/hyperlinkcolor" val="tx"/>
                    </a:ext>
                  </a:extLst>
                </a:hlinkClick>
              </a:rPr>
              <a:t>q</a:t>
            </a:r>
            <a:r>
              <a:rPr lang="en-US" sz="4000" b="0" i="0" baseline="30000" dirty="0">
                <a:solidFill>
                  <a:schemeClr val="bg1"/>
                </a:solidFill>
                <a:effectLst/>
                <a:latin typeface="system-ui"/>
              </a:rPr>
              <a:t>]</a:t>
            </a:r>
            <a:r>
              <a:rPr lang="en-US" sz="4000" b="0" i="0" dirty="0">
                <a:solidFill>
                  <a:schemeClr val="bg1"/>
                </a:solidFill>
                <a:effectLst/>
                <a:latin typeface="system-ui"/>
              </a:rPr>
              <a:t>deliverance </a:t>
            </a:r>
            <a:r>
              <a:rPr lang="en-US" sz="4000" b="0" i="0" baseline="30000" dirty="0">
                <a:solidFill>
                  <a:schemeClr val="bg1"/>
                </a:solidFill>
                <a:effectLst/>
                <a:latin typeface="system-ui"/>
              </a:rPr>
              <a:t>[</a:t>
            </a:r>
            <a:r>
              <a:rPr lang="en-US" sz="4000" b="0" i="0" baseline="30000" dirty="0">
                <a:solidFill>
                  <a:schemeClr val="bg1"/>
                </a:solidFill>
                <a:effectLst/>
                <a:latin typeface="system-ui"/>
                <a:hlinkClick r:id="rId3" tooltip="See footnote r">
                  <a:extLst>
                    <a:ext uri="{A12FA001-AC4F-418D-AE19-62706E023703}">
                      <ahyp:hlinkClr xmlns:ahyp="http://schemas.microsoft.com/office/drawing/2018/hyperlinkcolor" val="tx"/>
                    </a:ext>
                  </a:extLst>
                </a:hlinkClick>
              </a:rPr>
              <a:t>r</a:t>
            </a:r>
            <a:r>
              <a:rPr lang="en-US" sz="4000" b="0" i="0" baseline="30000" dirty="0">
                <a:solidFill>
                  <a:schemeClr val="bg1"/>
                </a:solidFill>
                <a:effectLst/>
                <a:latin typeface="system-ui"/>
              </a:rPr>
              <a:t>]</a:t>
            </a:r>
            <a:r>
              <a:rPr lang="en-US" sz="4000" b="0" i="0" dirty="0">
                <a:solidFill>
                  <a:schemeClr val="bg1"/>
                </a:solidFill>
                <a:effectLst/>
                <a:latin typeface="system-ui"/>
              </a:rPr>
              <a:t>through him; but they did not understand. </a:t>
            </a:r>
            <a:r>
              <a:rPr lang="en-US" sz="4000" b="1" i="0" baseline="30000" dirty="0">
                <a:solidFill>
                  <a:schemeClr val="bg1"/>
                </a:solidFill>
                <a:effectLst/>
                <a:latin typeface="system-ui"/>
              </a:rPr>
              <a:t>26 </a:t>
            </a:r>
            <a:r>
              <a:rPr lang="en-US" sz="4000" b="0" i="0" dirty="0">
                <a:solidFill>
                  <a:schemeClr val="bg1"/>
                </a:solidFill>
                <a:effectLst/>
                <a:latin typeface="system-ui"/>
              </a:rPr>
              <a:t>And on the following day he appeared to them as they were fighting each other, and he tried to reconcile them to peace, by saying, ‘Men, you are brothers, why are you injuring each other?’ </a:t>
            </a:r>
            <a:r>
              <a:rPr lang="en-US" sz="4000" b="1" i="0" baseline="30000" dirty="0">
                <a:solidFill>
                  <a:schemeClr val="bg1"/>
                </a:solidFill>
                <a:effectLst/>
                <a:latin typeface="system-ui"/>
              </a:rPr>
              <a:t>27 </a:t>
            </a:r>
            <a:r>
              <a:rPr lang="en-US" sz="4000" b="0" i="0" dirty="0">
                <a:solidFill>
                  <a:schemeClr val="bg1"/>
                </a:solidFill>
                <a:effectLst/>
                <a:latin typeface="system-ui"/>
              </a:rPr>
              <a:t>But the one who was injuring his neighbor pushed him away, saying, ‘</a:t>
            </a:r>
            <a:r>
              <a:rPr lang="en-US" sz="4000" b="0" i="0" cap="small" dirty="0">
                <a:solidFill>
                  <a:schemeClr val="bg1"/>
                </a:solidFill>
                <a:effectLst/>
                <a:latin typeface="system-ui"/>
              </a:rPr>
              <a:t>Who made you a ruler and judge over us</a:t>
            </a:r>
            <a:r>
              <a:rPr lang="en-US" sz="4000" b="0" i="0" dirty="0">
                <a:solidFill>
                  <a:schemeClr val="bg1"/>
                </a:solidFill>
                <a:effectLst/>
                <a:latin typeface="system-ui"/>
              </a:rPr>
              <a:t>? </a:t>
            </a:r>
            <a:r>
              <a:rPr lang="en-US" sz="4000" b="1" i="0" baseline="30000" dirty="0">
                <a:solidFill>
                  <a:schemeClr val="bg1"/>
                </a:solidFill>
                <a:effectLst/>
                <a:latin typeface="system-ui"/>
              </a:rPr>
              <a:t>28 </a:t>
            </a:r>
            <a:r>
              <a:rPr lang="en-US" sz="4000" b="0" i="0" cap="small" dirty="0">
                <a:solidFill>
                  <a:schemeClr val="bg1"/>
                </a:solidFill>
                <a:effectLst/>
                <a:latin typeface="system-ui"/>
              </a:rPr>
              <a:t>You do not intend to kill me as you killed the Egyptian yesterday, do you</a:t>
            </a:r>
            <a:r>
              <a:rPr lang="en-US" sz="4000" b="0" i="0" dirty="0">
                <a:solidFill>
                  <a:schemeClr val="bg1"/>
                </a:solidFill>
                <a:effectLst/>
                <a:latin typeface="system-ui"/>
              </a:rPr>
              <a:t>?’ </a:t>
            </a:r>
            <a:r>
              <a:rPr lang="en-US" sz="4000" b="1" i="0" baseline="30000" dirty="0">
                <a:solidFill>
                  <a:schemeClr val="bg1"/>
                </a:solidFill>
                <a:effectLst/>
                <a:latin typeface="system-ui"/>
              </a:rPr>
              <a:t>29 </a:t>
            </a:r>
            <a:r>
              <a:rPr lang="en-US" sz="4000" b="0" i="0" dirty="0">
                <a:solidFill>
                  <a:schemeClr val="bg1"/>
                </a:solidFill>
                <a:effectLst/>
                <a:latin typeface="system-ui"/>
              </a:rPr>
              <a:t>At this remark, </a:t>
            </a:r>
            <a:r>
              <a:rPr lang="en-US" sz="4000" b="0" i="0" cap="small" dirty="0">
                <a:solidFill>
                  <a:schemeClr val="bg1"/>
                </a:solidFill>
                <a:effectLst/>
                <a:latin typeface="system-ui"/>
              </a:rPr>
              <a:t>Moses fled and became a stranger in the land of</a:t>
            </a:r>
            <a:r>
              <a:rPr lang="en-US" sz="4000" b="0" i="0" dirty="0">
                <a:solidFill>
                  <a:schemeClr val="bg1"/>
                </a:solidFill>
                <a:effectLst/>
                <a:latin typeface="system-ui"/>
              </a:rPr>
              <a:t> </a:t>
            </a:r>
            <a:r>
              <a:rPr lang="en-US" sz="4000" b="0" i="0" baseline="30000" dirty="0">
                <a:solidFill>
                  <a:schemeClr val="bg1"/>
                </a:solidFill>
                <a:effectLst/>
                <a:latin typeface="system-ui"/>
              </a:rPr>
              <a:t>[</a:t>
            </a:r>
            <a:r>
              <a:rPr lang="en-US" sz="4000" b="0" i="0" baseline="30000" dirty="0">
                <a:solidFill>
                  <a:schemeClr val="bg1"/>
                </a:solidFill>
                <a:effectLst/>
                <a:latin typeface="system-ui"/>
                <a:hlinkClick r:id="rId4" tooltip="See footnote s">
                  <a:extLst>
                    <a:ext uri="{A12FA001-AC4F-418D-AE19-62706E023703}">
                      <ahyp:hlinkClr xmlns:ahyp="http://schemas.microsoft.com/office/drawing/2018/hyperlinkcolor" val="tx"/>
                    </a:ext>
                  </a:extLst>
                </a:hlinkClick>
              </a:rPr>
              <a:t>s</a:t>
            </a:r>
            <a:r>
              <a:rPr lang="en-US" sz="4000" b="0" i="0" baseline="30000" dirty="0">
                <a:solidFill>
                  <a:schemeClr val="bg1"/>
                </a:solidFill>
                <a:effectLst/>
                <a:latin typeface="system-ui"/>
              </a:rPr>
              <a:t>]</a:t>
            </a:r>
            <a:r>
              <a:rPr lang="en-US" sz="4000" b="0" i="0" cap="small" dirty="0">
                <a:solidFill>
                  <a:schemeClr val="bg1"/>
                </a:solidFill>
                <a:effectLst/>
                <a:latin typeface="system-ui"/>
              </a:rPr>
              <a:t>Midian</a:t>
            </a:r>
            <a:r>
              <a:rPr lang="en-US" sz="4000" b="0" i="0" dirty="0">
                <a:solidFill>
                  <a:schemeClr val="bg1"/>
                </a:solidFill>
                <a:effectLst/>
                <a:latin typeface="system-ui"/>
              </a:rPr>
              <a:t>, where he fathered two sons.</a:t>
            </a:r>
          </a:p>
        </p:txBody>
      </p:sp>
    </p:spTree>
    <p:extLst>
      <p:ext uri="{BB962C8B-B14F-4D97-AF65-F5344CB8AC3E}">
        <p14:creationId xmlns:p14="http://schemas.microsoft.com/office/powerpoint/2010/main" val="320886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1FFAC0-4837-2CEA-B25A-066403588537}"/>
              </a:ext>
            </a:extLst>
          </p:cNvPr>
          <p:cNvSpPr txBox="1"/>
          <p:nvPr/>
        </p:nvSpPr>
        <p:spPr>
          <a:xfrm>
            <a:off x="205408" y="237634"/>
            <a:ext cx="11986592" cy="6247864"/>
          </a:xfrm>
          <a:prstGeom prst="rect">
            <a:avLst/>
          </a:prstGeom>
          <a:noFill/>
        </p:spPr>
        <p:txBody>
          <a:bodyPr wrap="square">
            <a:spAutoFit/>
          </a:bodyPr>
          <a:lstStyle/>
          <a:p>
            <a:pPr algn="l"/>
            <a:r>
              <a:rPr lang="en-US" sz="4000" b="1" i="0" baseline="30000" dirty="0">
                <a:solidFill>
                  <a:schemeClr val="bg1"/>
                </a:solidFill>
                <a:effectLst/>
                <a:latin typeface="system-ui"/>
              </a:rPr>
              <a:t>30 </a:t>
            </a:r>
            <a:r>
              <a:rPr lang="en-US" sz="4000" b="0" i="0" dirty="0">
                <a:solidFill>
                  <a:schemeClr val="bg1"/>
                </a:solidFill>
                <a:effectLst/>
                <a:latin typeface="system-ui"/>
              </a:rPr>
              <a:t>“After forty years had passed, an angel appeared to him in the wilderness of Mount Sinai, in the flame of a burning thorn bush. </a:t>
            </a:r>
            <a:r>
              <a:rPr lang="en-US" sz="4000" b="1" i="0" baseline="30000" dirty="0">
                <a:solidFill>
                  <a:schemeClr val="bg1"/>
                </a:solidFill>
                <a:effectLst/>
                <a:latin typeface="system-ui"/>
              </a:rPr>
              <a:t>31 </a:t>
            </a:r>
            <a:r>
              <a:rPr lang="en-US" sz="4000" b="0" i="0" dirty="0">
                <a:solidFill>
                  <a:schemeClr val="bg1"/>
                </a:solidFill>
                <a:effectLst/>
                <a:latin typeface="system-ui"/>
              </a:rPr>
              <a:t>When Moses saw </a:t>
            </a:r>
            <a:r>
              <a:rPr lang="en-US" sz="4000" b="0" i="1" dirty="0">
                <a:solidFill>
                  <a:schemeClr val="bg1"/>
                </a:solidFill>
                <a:effectLst/>
                <a:latin typeface="system-ui"/>
              </a:rPr>
              <a:t>it</a:t>
            </a:r>
            <a:r>
              <a:rPr lang="en-US" sz="4000" b="0" i="0" dirty="0">
                <a:solidFill>
                  <a:schemeClr val="bg1"/>
                </a:solidFill>
                <a:effectLst/>
                <a:latin typeface="system-ui"/>
              </a:rPr>
              <a:t>, he was astonished at the sight; and as he approached to look </a:t>
            </a:r>
            <a:r>
              <a:rPr lang="en-US" sz="4000" b="0" i="1" dirty="0">
                <a:solidFill>
                  <a:schemeClr val="bg1"/>
                </a:solidFill>
                <a:effectLst/>
                <a:latin typeface="system-ui"/>
              </a:rPr>
              <a:t>more</a:t>
            </a:r>
            <a:r>
              <a:rPr lang="en-US" sz="4000" b="0" i="0" dirty="0">
                <a:solidFill>
                  <a:schemeClr val="bg1"/>
                </a:solidFill>
                <a:effectLst/>
                <a:latin typeface="system-ui"/>
              </a:rPr>
              <a:t> closely, the voice of the Lord came: </a:t>
            </a:r>
            <a:r>
              <a:rPr lang="en-US" sz="4000" b="1" i="0" baseline="30000" dirty="0">
                <a:solidFill>
                  <a:schemeClr val="bg1"/>
                </a:solidFill>
                <a:effectLst/>
                <a:latin typeface="system-ui"/>
              </a:rPr>
              <a:t>32 </a:t>
            </a:r>
            <a:r>
              <a:rPr lang="en-US" sz="4000" b="0" i="0" dirty="0">
                <a:solidFill>
                  <a:schemeClr val="bg1"/>
                </a:solidFill>
                <a:effectLst/>
                <a:latin typeface="system-ui"/>
              </a:rPr>
              <a:t>‘I </a:t>
            </a:r>
            <a:r>
              <a:rPr lang="en-US" sz="4000" b="0" i="0" cap="small" dirty="0">
                <a:solidFill>
                  <a:schemeClr val="bg1"/>
                </a:solidFill>
                <a:effectLst/>
                <a:latin typeface="system-ui"/>
              </a:rPr>
              <a:t>am the God of your fathers, the God of Abraham, and Isaac, and Jacob</a:t>
            </a:r>
            <a:r>
              <a:rPr lang="en-US" sz="4000" b="0" i="0" dirty="0">
                <a:solidFill>
                  <a:schemeClr val="bg1"/>
                </a:solidFill>
                <a:effectLst/>
                <a:latin typeface="system-ui"/>
              </a:rPr>
              <a:t>.’ Moses shook with fear and did not dare to look closely. </a:t>
            </a:r>
            <a:r>
              <a:rPr lang="en-US" sz="4000" b="1" i="0" baseline="30000" dirty="0">
                <a:solidFill>
                  <a:schemeClr val="bg1"/>
                </a:solidFill>
                <a:effectLst/>
                <a:latin typeface="system-ui"/>
              </a:rPr>
              <a:t>33 </a:t>
            </a:r>
            <a:r>
              <a:rPr lang="en-US" sz="4000" b="0" i="0" dirty="0">
                <a:solidFill>
                  <a:schemeClr val="bg1"/>
                </a:solidFill>
                <a:effectLst/>
                <a:latin typeface="system-ui"/>
              </a:rPr>
              <a:t>But the </a:t>
            </a:r>
            <a:r>
              <a:rPr lang="en-US" sz="4000" b="0" i="0" cap="small" dirty="0">
                <a:solidFill>
                  <a:schemeClr val="bg1"/>
                </a:solidFill>
                <a:effectLst/>
                <a:latin typeface="system-ui"/>
              </a:rPr>
              <a:t>Lord</a:t>
            </a:r>
            <a:r>
              <a:rPr lang="en-US" sz="4000" b="0" i="0" dirty="0">
                <a:solidFill>
                  <a:schemeClr val="bg1"/>
                </a:solidFill>
                <a:effectLst/>
                <a:latin typeface="system-ui"/>
              </a:rPr>
              <a:t> said to him, ‘</a:t>
            </a:r>
            <a:r>
              <a:rPr lang="en-US" sz="4000" b="0" i="0" baseline="30000" dirty="0">
                <a:solidFill>
                  <a:schemeClr val="bg1"/>
                </a:solidFill>
                <a:effectLst/>
                <a:latin typeface="system-ui"/>
              </a:rPr>
              <a:t>[</a:t>
            </a:r>
            <a:r>
              <a:rPr lang="en-US" sz="4000" b="0" i="0" baseline="30000" dirty="0">
                <a:solidFill>
                  <a:schemeClr val="bg1"/>
                </a:solidFill>
                <a:effectLst/>
                <a:latin typeface="system-ui"/>
                <a:hlinkClick r:id="rId2" tooltip="See footnote t">
                  <a:extLst>
                    <a:ext uri="{A12FA001-AC4F-418D-AE19-62706E023703}">
                      <ahyp:hlinkClr xmlns:ahyp="http://schemas.microsoft.com/office/drawing/2018/hyperlinkcolor" val="tx"/>
                    </a:ext>
                  </a:extLst>
                </a:hlinkClick>
              </a:rPr>
              <a:t>t</a:t>
            </a:r>
            <a:r>
              <a:rPr lang="en-US" sz="4000" b="0" i="0" baseline="30000" dirty="0">
                <a:solidFill>
                  <a:schemeClr val="bg1"/>
                </a:solidFill>
                <a:effectLst/>
                <a:latin typeface="system-ui"/>
              </a:rPr>
              <a:t>]</a:t>
            </a:r>
            <a:r>
              <a:rPr lang="en-US" sz="4000" b="0" i="0" cap="small" dirty="0">
                <a:solidFill>
                  <a:schemeClr val="bg1"/>
                </a:solidFill>
                <a:effectLst/>
                <a:latin typeface="system-ui"/>
              </a:rPr>
              <a:t>Remove your sandals from your feet, for the place on which you are standing is holy ground</a:t>
            </a:r>
            <a:r>
              <a:rPr lang="en-US" sz="4000" b="0" i="0" dirty="0">
                <a:solidFill>
                  <a:schemeClr val="bg1"/>
                </a:solidFill>
                <a:effectLst/>
                <a:latin typeface="system-ui"/>
              </a:rPr>
              <a:t>. </a:t>
            </a:r>
            <a:endParaRPr lang="en-US" sz="4000" dirty="0">
              <a:solidFill>
                <a:schemeClr val="bg1"/>
              </a:solidFill>
            </a:endParaRPr>
          </a:p>
        </p:txBody>
      </p:sp>
    </p:spTree>
    <p:extLst>
      <p:ext uri="{BB962C8B-B14F-4D97-AF65-F5344CB8AC3E}">
        <p14:creationId xmlns:p14="http://schemas.microsoft.com/office/powerpoint/2010/main" val="148504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40D328-4A7F-A854-ECC5-12D1F4E3FB90}"/>
              </a:ext>
            </a:extLst>
          </p:cNvPr>
          <p:cNvSpPr txBox="1"/>
          <p:nvPr/>
        </p:nvSpPr>
        <p:spPr>
          <a:xfrm>
            <a:off x="169559" y="-86628"/>
            <a:ext cx="12022441" cy="6863417"/>
          </a:xfrm>
          <a:prstGeom prst="rect">
            <a:avLst/>
          </a:prstGeom>
          <a:noFill/>
        </p:spPr>
        <p:txBody>
          <a:bodyPr wrap="square">
            <a:spAutoFit/>
          </a:bodyPr>
          <a:lstStyle/>
          <a:p>
            <a:pPr algn="l"/>
            <a:r>
              <a:rPr lang="en-US" sz="4000" b="1" i="0" baseline="30000" dirty="0">
                <a:solidFill>
                  <a:schemeClr val="bg1"/>
                </a:solidFill>
                <a:effectLst/>
                <a:latin typeface="system-ui"/>
              </a:rPr>
              <a:t>34 </a:t>
            </a:r>
            <a:r>
              <a:rPr lang="en-US" sz="4000" b="0" i="0" dirty="0">
                <a:solidFill>
                  <a:schemeClr val="bg1"/>
                </a:solidFill>
                <a:effectLst/>
                <a:latin typeface="system-ui"/>
              </a:rPr>
              <a:t>I </a:t>
            </a:r>
            <a:r>
              <a:rPr lang="en-US" sz="4000" b="0" i="0" cap="small" dirty="0">
                <a:solidFill>
                  <a:schemeClr val="bg1"/>
                </a:solidFill>
                <a:effectLst/>
                <a:latin typeface="system-ui"/>
              </a:rPr>
              <a:t>have certainly seen the oppression of My people who are in Egypt, and have heard their groaning, and I have come down to rescue them; and</a:t>
            </a:r>
            <a:r>
              <a:rPr lang="en-US" sz="4000" b="0" i="0" dirty="0">
                <a:solidFill>
                  <a:schemeClr val="bg1"/>
                </a:solidFill>
                <a:effectLst/>
                <a:latin typeface="system-ui"/>
              </a:rPr>
              <a:t> </a:t>
            </a:r>
            <a:r>
              <a:rPr lang="en-US" sz="4000" b="0" i="0" cap="small" dirty="0">
                <a:solidFill>
                  <a:schemeClr val="bg1"/>
                </a:solidFill>
                <a:effectLst/>
                <a:latin typeface="system-ui"/>
              </a:rPr>
              <a:t>now come</a:t>
            </a:r>
            <a:r>
              <a:rPr lang="en-US" sz="4000" b="0" i="0" dirty="0">
                <a:solidFill>
                  <a:schemeClr val="bg1"/>
                </a:solidFill>
                <a:effectLst/>
                <a:latin typeface="system-ui"/>
              </a:rPr>
              <a:t>, I </a:t>
            </a:r>
            <a:r>
              <a:rPr lang="en-US" sz="4000" b="0" i="0" cap="small" dirty="0">
                <a:solidFill>
                  <a:schemeClr val="bg1"/>
                </a:solidFill>
                <a:effectLst/>
                <a:latin typeface="system-ui"/>
              </a:rPr>
              <a:t>will send you to Egypt</a:t>
            </a:r>
            <a:r>
              <a:rPr lang="en-US" sz="4000" b="0" i="0" dirty="0">
                <a:solidFill>
                  <a:schemeClr val="bg1"/>
                </a:solidFill>
                <a:effectLst/>
                <a:latin typeface="system-ui"/>
              </a:rPr>
              <a:t>.’</a:t>
            </a:r>
          </a:p>
          <a:p>
            <a:pPr algn="l"/>
            <a:r>
              <a:rPr lang="en-US" sz="4000" b="1" i="0" baseline="30000" dirty="0">
                <a:solidFill>
                  <a:schemeClr val="bg1"/>
                </a:solidFill>
                <a:effectLst/>
                <a:latin typeface="system-ui"/>
              </a:rPr>
              <a:t>35 </a:t>
            </a:r>
            <a:r>
              <a:rPr lang="en-US" sz="4000" b="0" i="0" dirty="0">
                <a:solidFill>
                  <a:schemeClr val="bg1"/>
                </a:solidFill>
                <a:effectLst/>
                <a:latin typeface="system-ui"/>
              </a:rPr>
              <a:t>“This Moses whom they disowned, saying, ‘</a:t>
            </a:r>
            <a:r>
              <a:rPr lang="en-US" sz="4000" b="0" i="0" cap="small" dirty="0">
                <a:solidFill>
                  <a:schemeClr val="bg1"/>
                </a:solidFill>
                <a:effectLst/>
                <a:latin typeface="system-ui"/>
              </a:rPr>
              <a:t>Who made you a ruler and a judge</a:t>
            </a:r>
            <a:r>
              <a:rPr lang="en-US" sz="4000" b="0" i="0" dirty="0">
                <a:solidFill>
                  <a:schemeClr val="bg1"/>
                </a:solidFill>
                <a:effectLst/>
                <a:latin typeface="system-ui"/>
              </a:rPr>
              <a:t>?’ is the one whom God </a:t>
            </a:r>
            <a:r>
              <a:rPr lang="en-US" sz="4000" b="0" i="0" baseline="30000" dirty="0">
                <a:solidFill>
                  <a:schemeClr val="bg1"/>
                </a:solidFill>
                <a:effectLst/>
                <a:latin typeface="system-ui"/>
              </a:rPr>
              <a:t>[</a:t>
            </a:r>
            <a:r>
              <a:rPr lang="en-US" sz="4000" b="0" i="0" baseline="30000" dirty="0">
                <a:solidFill>
                  <a:schemeClr val="bg1"/>
                </a:solidFill>
                <a:effectLst/>
                <a:latin typeface="system-ui"/>
                <a:hlinkClick r:id="rId2" tooltip="See footnote u">
                  <a:extLst>
                    <a:ext uri="{A12FA001-AC4F-418D-AE19-62706E023703}">
                      <ahyp:hlinkClr xmlns:ahyp="http://schemas.microsoft.com/office/drawing/2018/hyperlinkcolor" val="tx"/>
                    </a:ext>
                  </a:extLst>
                </a:hlinkClick>
              </a:rPr>
              <a:t>u</a:t>
            </a:r>
            <a:r>
              <a:rPr lang="en-US" sz="4000" b="0" i="0" baseline="30000" dirty="0">
                <a:solidFill>
                  <a:schemeClr val="bg1"/>
                </a:solidFill>
                <a:effectLst/>
                <a:latin typeface="system-ui"/>
              </a:rPr>
              <a:t>]</a:t>
            </a:r>
            <a:r>
              <a:rPr lang="en-US" sz="4000" b="0" i="0" dirty="0">
                <a:solidFill>
                  <a:schemeClr val="bg1"/>
                </a:solidFill>
                <a:effectLst/>
                <a:latin typeface="system-ui"/>
              </a:rPr>
              <a:t>sent </a:t>
            </a:r>
            <a:r>
              <a:rPr lang="en-US" sz="4000" b="0" i="1" dirty="0">
                <a:solidFill>
                  <a:schemeClr val="bg1"/>
                </a:solidFill>
                <a:effectLst/>
                <a:latin typeface="system-ui"/>
              </a:rPr>
              <a:t>to be</a:t>
            </a:r>
            <a:r>
              <a:rPr lang="en-US" sz="4000" b="0" i="0" dirty="0">
                <a:solidFill>
                  <a:schemeClr val="bg1"/>
                </a:solidFill>
                <a:effectLst/>
                <a:latin typeface="system-ui"/>
              </a:rPr>
              <a:t> both a ruler and a deliverer with the </a:t>
            </a:r>
            <a:r>
              <a:rPr lang="en-US" sz="4000" b="0" i="0" baseline="30000" dirty="0">
                <a:solidFill>
                  <a:schemeClr val="bg1"/>
                </a:solidFill>
                <a:effectLst/>
                <a:latin typeface="system-ui"/>
              </a:rPr>
              <a:t>[</a:t>
            </a:r>
            <a:r>
              <a:rPr lang="en-US" sz="4000" b="0" i="0" baseline="30000" dirty="0">
                <a:solidFill>
                  <a:schemeClr val="bg1"/>
                </a:solidFill>
                <a:effectLst/>
                <a:latin typeface="system-ui"/>
                <a:hlinkClick r:id="rId3" tooltip="See footnote v">
                  <a:extLst>
                    <a:ext uri="{A12FA001-AC4F-418D-AE19-62706E023703}">
                      <ahyp:hlinkClr xmlns:ahyp="http://schemas.microsoft.com/office/drawing/2018/hyperlinkcolor" val="tx"/>
                    </a:ext>
                  </a:extLst>
                </a:hlinkClick>
              </a:rPr>
              <a:t>v</a:t>
            </a:r>
            <a:r>
              <a:rPr lang="en-US" sz="4000" b="0" i="0" baseline="30000" dirty="0">
                <a:solidFill>
                  <a:schemeClr val="bg1"/>
                </a:solidFill>
                <a:effectLst/>
                <a:latin typeface="system-ui"/>
              </a:rPr>
              <a:t>]</a:t>
            </a:r>
            <a:r>
              <a:rPr lang="en-US" sz="4000" b="0" i="0" dirty="0">
                <a:solidFill>
                  <a:schemeClr val="bg1"/>
                </a:solidFill>
                <a:effectLst/>
                <a:latin typeface="system-ui"/>
              </a:rPr>
              <a:t>help of the angel who appeared to him in the thorn bush. </a:t>
            </a:r>
            <a:r>
              <a:rPr lang="en-US" sz="4000" b="1" i="0" baseline="30000" dirty="0">
                <a:solidFill>
                  <a:schemeClr val="bg1"/>
                </a:solidFill>
                <a:effectLst/>
                <a:latin typeface="system-ui"/>
              </a:rPr>
              <a:t>36 </a:t>
            </a:r>
            <a:r>
              <a:rPr lang="en-US" sz="4000" b="0" i="0" dirty="0">
                <a:solidFill>
                  <a:schemeClr val="bg1"/>
                </a:solidFill>
                <a:effectLst/>
                <a:latin typeface="system-ui"/>
              </a:rPr>
              <a:t>This man led them out, performing wonders and </a:t>
            </a:r>
            <a:r>
              <a:rPr lang="en-US" sz="4000" b="0" i="0" baseline="30000" dirty="0">
                <a:solidFill>
                  <a:schemeClr val="bg1"/>
                </a:solidFill>
                <a:effectLst/>
                <a:latin typeface="system-ui"/>
              </a:rPr>
              <a:t>[</a:t>
            </a:r>
            <a:r>
              <a:rPr lang="en-US" sz="4000" b="0" i="0" baseline="30000" dirty="0">
                <a:solidFill>
                  <a:schemeClr val="bg1"/>
                </a:solidFill>
                <a:effectLst/>
                <a:latin typeface="system-ui"/>
                <a:hlinkClick r:id="rId4" tooltip="See footnote w">
                  <a:extLst>
                    <a:ext uri="{A12FA001-AC4F-418D-AE19-62706E023703}">
                      <ahyp:hlinkClr xmlns:ahyp="http://schemas.microsoft.com/office/drawing/2018/hyperlinkcolor" val="tx"/>
                    </a:ext>
                  </a:extLst>
                </a:hlinkClick>
              </a:rPr>
              <a:t>w</a:t>
            </a:r>
            <a:r>
              <a:rPr lang="en-US" sz="4000" b="0" i="0" baseline="30000" dirty="0">
                <a:solidFill>
                  <a:schemeClr val="bg1"/>
                </a:solidFill>
                <a:effectLst/>
                <a:latin typeface="system-ui"/>
              </a:rPr>
              <a:t>]</a:t>
            </a:r>
            <a:r>
              <a:rPr lang="en-US" sz="4000" b="0" i="0" dirty="0">
                <a:solidFill>
                  <a:schemeClr val="bg1"/>
                </a:solidFill>
                <a:effectLst/>
                <a:latin typeface="system-ui"/>
              </a:rPr>
              <a:t>signs in the land of Egypt and in the Red Sea, and in the wilderness for forty years. </a:t>
            </a:r>
            <a:r>
              <a:rPr lang="en-US" sz="4000" b="1" i="0" baseline="30000" dirty="0">
                <a:solidFill>
                  <a:schemeClr val="bg1"/>
                </a:solidFill>
                <a:effectLst/>
                <a:latin typeface="system-ui"/>
              </a:rPr>
              <a:t>3</a:t>
            </a:r>
            <a:endParaRPr lang="en-US" sz="4000" dirty="0">
              <a:solidFill>
                <a:schemeClr val="bg1"/>
              </a:solidFill>
            </a:endParaRPr>
          </a:p>
        </p:txBody>
      </p:sp>
    </p:spTree>
    <p:extLst>
      <p:ext uri="{BB962C8B-B14F-4D97-AF65-F5344CB8AC3E}">
        <p14:creationId xmlns:p14="http://schemas.microsoft.com/office/powerpoint/2010/main" val="2146607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chemeClr val="bg1"/>
                </a:solidFill>
              </a:rPr>
              <a:t>ACTS </a:t>
            </a:r>
            <a:r>
              <a:rPr lang="en-US" sz="3100" dirty="0">
                <a:solidFill>
                  <a:schemeClr val="bg1"/>
                </a:solidFill>
              </a:rPr>
              <a:t>7:20-36 </a:t>
            </a:r>
            <a:br>
              <a:rPr lang="en-US" dirty="0">
                <a:solidFill>
                  <a:schemeClr val="bg1"/>
                </a:solidFill>
              </a:rPr>
            </a:br>
            <a:r>
              <a:rPr lang="en-US" i="1" dirty="0">
                <a:solidFill>
                  <a:schemeClr val="bg1"/>
                </a:solidFill>
              </a:rPr>
              <a:t>STEVENS DEFENSE</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b="1" dirty="0">
                <a:solidFill>
                  <a:schemeClr val="bg1"/>
                </a:solidFill>
              </a:rPr>
              <a:t>HIS FIRST 40 YEARS</a:t>
            </a:r>
            <a:r>
              <a:rPr lang="en-US" b="1" i="0" baseline="30000" dirty="0">
                <a:solidFill>
                  <a:schemeClr val="bg1"/>
                </a:solidFill>
                <a:effectLst/>
                <a:latin typeface="system-ui"/>
              </a:rPr>
              <a:t>20 </a:t>
            </a:r>
            <a:r>
              <a:rPr lang="en-US" b="0" i="0" dirty="0">
                <a:solidFill>
                  <a:schemeClr val="bg1"/>
                </a:solidFill>
                <a:effectLst/>
                <a:latin typeface="system-ui"/>
              </a:rPr>
              <a:t>At that time Moses was born, and he was beautiful</a:t>
            </a:r>
            <a:r>
              <a:rPr lang="en-US" b="0" i="0" baseline="30000" dirty="0">
                <a:solidFill>
                  <a:schemeClr val="bg1"/>
                </a:solidFill>
                <a:effectLst/>
                <a:latin typeface="system-ui"/>
              </a:rPr>
              <a:t>[</a:t>
            </a:r>
            <a:r>
              <a:rPr lang="en-US" b="0" i="0" baseline="30000" dirty="0" err="1">
                <a:solidFill>
                  <a:schemeClr val="bg1"/>
                </a:solidFill>
                <a:effectLst/>
                <a:latin typeface="system-ui"/>
                <a:hlinkClick r:id="rId2" tooltip="See footnote bc">
                  <a:extLst>
                    <a:ext uri="{A12FA001-AC4F-418D-AE19-62706E023703}">
                      <ahyp:hlinkClr xmlns:ahyp="http://schemas.microsoft.com/office/drawing/2018/hyperlinkcolor" val="tx"/>
                    </a:ext>
                  </a:extLst>
                </a:hlinkClick>
              </a:rPr>
              <a:t>bc</a:t>
            </a:r>
            <a:r>
              <a:rPr lang="en-US" b="0" i="0" baseline="30000" dirty="0">
                <a:solidFill>
                  <a:schemeClr val="bg1"/>
                </a:solidFill>
                <a:effectLst/>
                <a:latin typeface="system-ui"/>
              </a:rPr>
              <a:t>]</a:t>
            </a:r>
            <a:r>
              <a:rPr lang="en-US" b="0" i="0" dirty="0">
                <a:solidFill>
                  <a:schemeClr val="bg1"/>
                </a:solidFill>
                <a:effectLst/>
                <a:latin typeface="system-ui"/>
              </a:rPr>
              <a:t> to God.</a:t>
            </a:r>
            <a:r>
              <a:rPr lang="en-US" b="1" dirty="0">
                <a:solidFill>
                  <a:schemeClr val="bg1"/>
                </a:solidFill>
              </a:rPr>
              <a:t> </a:t>
            </a:r>
            <a:r>
              <a:rPr lang="en-US" b="0" i="0" baseline="30000" dirty="0">
                <a:solidFill>
                  <a:schemeClr val="bg1"/>
                </a:solidFill>
                <a:effectLst/>
                <a:latin typeface="system-ui"/>
              </a:rPr>
              <a:t>[</a:t>
            </a:r>
            <a:r>
              <a:rPr lang="en-US" b="0" i="0" baseline="30000" dirty="0" err="1">
                <a:solidFill>
                  <a:schemeClr val="bg1"/>
                </a:solidFill>
                <a:effectLst/>
                <a:latin typeface="system-ui"/>
                <a:hlinkClick r:id="rId2" tooltip="See footnote bc">
                  <a:extLst>
                    <a:ext uri="{A12FA001-AC4F-418D-AE19-62706E023703}">
                      <ahyp:hlinkClr xmlns:ahyp="http://schemas.microsoft.com/office/drawing/2018/hyperlinkcolor" val="tx"/>
                    </a:ext>
                  </a:extLst>
                </a:hlinkClick>
              </a:rPr>
              <a:t>bc</a:t>
            </a:r>
            <a:r>
              <a:rPr lang="en-US" b="0" i="0" baseline="30000" dirty="0">
                <a:solidFill>
                  <a:schemeClr val="bg1"/>
                </a:solidFill>
                <a:effectLst/>
                <a:latin typeface="system-ui"/>
              </a:rPr>
              <a:t>]</a:t>
            </a:r>
            <a:r>
              <a:rPr lang="en-US" b="0" i="0" dirty="0">
                <a:solidFill>
                  <a:schemeClr val="bg1"/>
                </a:solidFill>
                <a:effectLst/>
                <a:latin typeface="system-ui"/>
              </a:rPr>
              <a:t>  “was well-pleasing to God”</a:t>
            </a:r>
            <a:endParaRPr lang="en-US" b="1" dirty="0">
              <a:solidFill>
                <a:schemeClr val="bg1"/>
              </a:solidFill>
            </a:endParaRPr>
          </a:p>
          <a:p>
            <a:r>
              <a:rPr lang="en-US" b="1" baseline="30000" dirty="0">
                <a:solidFill>
                  <a:schemeClr val="bg1"/>
                </a:solidFill>
              </a:rPr>
              <a:t>22 </a:t>
            </a:r>
            <a:r>
              <a:rPr lang="en-US" i="1" dirty="0">
                <a:solidFill>
                  <a:schemeClr val="bg1"/>
                </a:solidFill>
              </a:rPr>
              <a:t>Moses was educated in all the wisdom of the Egyptians and was powerful in speech and action.</a:t>
            </a:r>
          </a:p>
          <a:p>
            <a:endParaRPr lang="en-US" dirty="0">
              <a:solidFill>
                <a:schemeClr val="bg1"/>
              </a:solidFill>
            </a:endParaRPr>
          </a:p>
          <a:p>
            <a:r>
              <a:rPr lang="en-US" b="1" dirty="0">
                <a:solidFill>
                  <a:schemeClr val="bg1"/>
                </a:solidFill>
              </a:rPr>
              <a:t>HIS SECOND 40 YEARS </a:t>
            </a:r>
            <a:r>
              <a:rPr lang="en-US" i="1" dirty="0">
                <a:solidFill>
                  <a:schemeClr val="bg1"/>
                </a:solidFill>
              </a:rPr>
              <a:t>he fled to Midian, where he settled as a foreigner and had two sons.</a:t>
            </a:r>
          </a:p>
          <a:p>
            <a:endParaRPr lang="en-US" dirty="0">
              <a:solidFill>
                <a:schemeClr val="bg1"/>
              </a:solidFill>
            </a:endParaRPr>
          </a:p>
          <a:p>
            <a:r>
              <a:rPr lang="en-US" b="1" dirty="0">
                <a:solidFill>
                  <a:schemeClr val="bg1"/>
                </a:solidFill>
              </a:rPr>
              <a:t>HIS FINAL 40 YEARS </a:t>
            </a:r>
            <a:r>
              <a:rPr lang="en-US" b="1" i="1" baseline="30000" dirty="0">
                <a:solidFill>
                  <a:schemeClr val="bg1"/>
                </a:solidFill>
              </a:rPr>
              <a:t>36 </a:t>
            </a:r>
            <a:r>
              <a:rPr lang="en-US" i="1" dirty="0">
                <a:solidFill>
                  <a:schemeClr val="bg1"/>
                </a:solidFill>
              </a:rPr>
              <a:t>He led them out of Egypt and performed wonders and signs in Egypt, at the Red Sea and for forty years in the wilderness.</a:t>
            </a:r>
            <a:endParaRPr lang="en-US" dirty="0">
              <a:solidFill>
                <a:schemeClr val="bg1"/>
              </a:solidFill>
            </a:endParaRPr>
          </a:p>
          <a:p>
            <a:pPr marL="0" indent="0">
              <a:buNone/>
            </a:pPr>
            <a:r>
              <a:rPr lang="en-US"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1099485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solidFill>
                  <a:schemeClr val="bg1"/>
                </a:solidFill>
              </a:rPr>
              <a:t>The “</a:t>
            </a:r>
            <a:r>
              <a:rPr lang="en-US" b="1" i="1" dirty="0">
                <a:solidFill>
                  <a:schemeClr val="bg1"/>
                </a:solidFill>
              </a:rPr>
              <a:t>Author and Perfector of Faith</a:t>
            </a:r>
            <a:r>
              <a:rPr lang="en-US" b="1" dirty="0">
                <a:solidFill>
                  <a:schemeClr val="bg1"/>
                </a:solidFill>
              </a:rPr>
              <a:t>” Perfecting  Faith in His Servant -Moses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03708365"/>
              </p:ext>
            </p:extLst>
          </p:nvPr>
        </p:nvGraphicFramePr>
        <p:xfrm>
          <a:off x="838200" y="1825625"/>
          <a:ext cx="10515600" cy="47244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pPr algn="ctr"/>
                      <a:r>
                        <a:rPr lang="en-US" sz="2800" dirty="0"/>
                        <a:t>1</a:t>
                      </a:r>
                      <a:r>
                        <a:rPr lang="en-US" sz="2800" baseline="30000" dirty="0"/>
                        <a:t>ST</a:t>
                      </a:r>
                      <a:r>
                        <a:rPr lang="en-US" sz="2800" dirty="0"/>
                        <a:t> FORTY YEARS</a:t>
                      </a:r>
                    </a:p>
                  </a:txBody>
                  <a:tcPr/>
                </a:tc>
                <a:tc>
                  <a:txBody>
                    <a:bodyPr/>
                    <a:lstStyle/>
                    <a:p>
                      <a:pPr algn="ctr"/>
                      <a:r>
                        <a:rPr lang="en-US" sz="2800" dirty="0"/>
                        <a:t>2</a:t>
                      </a:r>
                      <a:r>
                        <a:rPr lang="en-US" sz="2800" baseline="30000" dirty="0"/>
                        <a:t>ND</a:t>
                      </a:r>
                      <a:r>
                        <a:rPr lang="en-US" sz="2800" dirty="0"/>
                        <a:t> FORTY YEARS</a:t>
                      </a:r>
                    </a:p>
                  </a:txBody>
                  <a:tcPr/>
                </a:tc>
                <a:tc>
                  <a:txBody>
                    <a:bodyPr/>
                    <a:lstStyle/>
                    <a:p>
                      <a:pPr algn="ctr"/>
                      <a:r>
                        <a:rPr lang="en-US" sz="2800" dirty="0"/>
                        <a:t>3</a:t>
                      </a:r>
                      <a:r>
                        <a:rPr lang="en-US" sz="2800" baseline="30000" dirty="0"/>
                        <a:t>RD</a:t>
                      </a:r>
                      <a:r>
                        <a:rPr lang="en-US" sz="2800" dirty="0"/>
                        <a:t> FORTY YEARS</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i="1" kern="1200" baseline="30000" dirty="0">
                          <a:solidFill>
                            <a:schemeClr val="dk1"/>
                          </a:solidFill>
                          <a:effectLst/>
                          <a:latin typeface="+mn-lt"/>
                          <a:ea typeface="+mn-ea"/>
                          <a:cs typeface="+mn-cs"/>
                        </a:rPr>
                        <a:t>26 </a:t>
                      </a:r>
                      <a:r>
                        <a:rPr lang="en-US" sz="2400" b="0" i="1" kern="1200" dirty="0">
                          <a:solidFill>
                            <a:schemeClr val="dk1"/>
                          </a:solidFill>
                          <a:effectLst/>
                          <a:latin typeface="+mn-lt"/>
                          <a:ea typeface="+mn-ea"/>
                          <a:cs typeface="+mn-cs"/>
                        </a:rPr>
                        <a:t>considering the reproach of Christ greater riches than the treasures of Egypt; for he was looking to the reward.</a:t>
                      </a:r>
                      <a:endParaRPr lang="en-US" sz="2400" i="1" dirty="0"/>
                    </a:p>
                    <a:p>
                      <a:endParaRPr lang="en-US" dirty="0"/>
                    </a:p>
                  </a:txBody>
                  <a:tcPr/>
                </a:tc>
                <a:tc>
                  <a:txBody>
                    <a:bodyPr/>
                    <a:lstStyle/>
                    <a:p>
                      <a:r>
                        <a:rPr lang="en-US" sz="2400" b="1" i="1" kern="1200" baseline="30000" dirty="0">
                          <a:solidFill>
                            <a:schemeClr val="dk1"/>
                          </a:solidFill>
                          <a:effectLst/>
                          <a:latin typeface="+mn-lt"/>
                          <a:ea typeface="+mn-ea"/>
                          <a:cs typeface="+mn-cs"/>
                        </a:rPr>
                        <a:t>0 </a:t>
                      </a:r>
                      <a:r>
                        <a:rPr lang="en-US" sz="2400" b="0" i="1" kern="1200" dirty="0">
                          <a:solidFill>
                            <a:schemeClr val="dk1"/>
                          </a:solidFill>
                          <a:effectLst/>
                          <a:latin typeface="+mn-lt"/>
                          <a:ea typeface="+mn-ea"/>
                          <a:cs typeface="+mn-cs"/>
                        </a:rPr>
                        <a:t>“After forty years had passed, an angel appeared to Moses in the flames of a burning thorn</a:t>
                      </a:r>
                      <a:r>
                        <a:rPr lang="en-US" sz="2400" b="0" i="1" kern="1200" baseline="0" dirty="0">
                          <a:solidFill>
                            <a:schemeClr val="dk1"/>
                          </a:solidFill>
                          <a:effectLst/>
                          <a:latin typeface="+mn-lt"/>
                          <a:ea typeface="+mn-ea"/>
                          <a:cs typeface="+mn-cs"/>
                        </a:rPr>
                        <a:t> </a:t>
                      </a:r>
                      <a:r>
                        <a:rPr lang="en-US" sz="2400" b="0" i="1" kern="1200" dirty="0">
                          <a:solidFill>
                            <a:schemeClr val="dk1"/>
                          </a:solidFill>
                          <a:effectLst/>
                          <a:latin typeface="+mn-lt"/>
                          <a:ea typeface="+mn-ea"/>
                          <a:cs typeface="+mn-cs"/>
                        </a:rPr>
                        <a:t>bush in the desert near Mount Sinai.</a:t>
                      </a:r>
                      <a:endParaRPr lang="en-US" sz="2400" i="1" dirty="0"/>
                    </a:p>
                  </a:txBody>
                  <a:tcPr/>
                </a:tc>
                <a:tc>
                  <a:txBody>
                    <a:bodyPr/>
                    <a:lstStyle/>
                    <a:p>
                      <a:r>
                        <a:rPr lang="en-US" sz="1800" b="0" i="0" kern="1200" dirty="0">
                          <a:solidFill>
                            <a:schemeClr val="dk1"/>
                          </a:solidFill>
                          <a:effectLst/>
                          <a:latin typeface="+mn-lt"/>
                          <a:ea typeface="+mn-ea"/>
                          <a:cs typeface="+mn-cs"/>
                        </a:rPr>
                        <a:t> </a:t>
                      </a:r>
                      <a:r>
                        <a:rPr lang="en-US" sz="1800" b="0" i="0" kern="1200" baseline="30000" dirty="0">
                          <a:solidFill>
                            <a:schemeClr val="dk1"/>
                          </a:solidFill>
                          <a:effectLst/>
                          <a:latin typeface="+mn-lt"/>
                          <a:ea typeface="+mn-ea"/>
                          <a:cs typeface="+mn-cs"/>
                        </a:rPr>
                        <a:t>11</a:t>
                      </a:r>
                      <a:r>
                        <a:rPr lang="en-US" sz="2400" b="0" i="0" kern="1200" dirty="0">
                          <a:solidFill>
                            <a:schemeClr val="dk1"/>
                          </a:solidFill>
                          <a:effectLst/>
                          <a:latin typeface="+mn-lt"/>
                          <a:ea typeface="+mn-ea"/>
                          <a:cs typeface="+mn-cs"/>
                        </a:rPr>
                        <a:t>So the Lord used to speak to Moses face to face, just as a man speaks to his friend.</a:t>
                      </a:r>
                      <a:endParaRPr lang="en-US" sz="3200" i="1" dirty="0"/>
                    </a:p>
                  </a:txBody>
                  <a:tcPr/>
                </a:tc>
                <a:extLst>
                  <a:ext uri="{0D108BD9-81ED-4DB2-BD59-A6C34878D82A}">
                    <a16:rowId xmlns:a16="http://schemas.microsoft.com/office/drawing/2014/main" val="10001"/>
                  </a:ext>
                </a:extLst>
              </a:tr>
              <a:tr h="370840">
                <a:tc>
                  <a:txBody>
                    <a:bodyPr/>
                    <a:lstStyle/>
                    <a:p>
                      <a:pPr algn="ctr"/>
                      <a:r>
                        <a:rPr lang="en-US" sz="3600" dirty="0"/>
                        <a:t>THE</a:t>
                      </a:r>
                    </a:p>
                    <a:p>
                      <a:pPr algn="ctr"/>
                      <a:r>
                        <a:rPr lang="en-US" sz="3600" dirty="0">
                          <a:solidFill>
                            <a:srgbClr val="C00000"/>
                          </a:solidFill>
                        </a:rPr>
                        <a:t> “</a:t>
                      </a:r>
                      <a:r>
                        <a:rPr lang="en-US" sz="3600" i="1" dirty="0">
                          <a:solidFill>
                            <a:srgbClr val="C00000"/>
                          </a:solidFill>
                        </a:rPr>
                        <a:t>WANT TO” </a:t>
                      </a:r>
                    </a:p>
                    <a:p>
                      <a:pPr algn="ctr"/>
                      <a:r>
                        <a:rPr lang="en-US" sz="3600" dirty="0"/>
                        <a:t>OF FAITH</a:t>
                      </a:r>
                    </a:p>
                  </a:txBody>
                  <a:tcPr/>
                </a:tc>
                <a:tc>
                  <a:txBody>
                    <a:bodyPr/>
                    <a:lstStyle/>
                    <a:p>
                      <a:pPr algn="ctr"/>
                      <a:r>
                        <a:rPr lang="en-US" sz="4000" dirty="0"/>
                        <a:t>THE </a:t>
                      </a:r>
                    </a:p>
                    <a:p>
                      <a:pPr algn="ctr"/>
                      <a:r>
                        <a:rPr lang="en-US" sz="4000" i="1" dirty="0">
                          <a:solidFill>
                            <a:srgbClr val="0070C0"/>
                          </a:solidFill>
                        </a:rPr>
                        <a:t>“HOW TO” </a:t>
                      </a:r>
                    </a:p>
                    <a:p>
                      <a:pPr algn="ctr"/>
                      <a:r>
                        <a:rPr lang="en-US" sz="4000" dirty="0"/>
                        <a:t>OF FAITH</a:t>
                      </a:r>
                    </a:p>
                  </a:txBody>
                  <a:tcPr/>
                </a:tc>
                <a:tc>
                  <a:txBody>
                    <a:bodyPr/>
                    <a:lstStyle/>
                    <a:p>
                      <a:pPr algn="ctr"/>
                      <a:r>
                        <a:rPr lang="en-US" sz="4000" dirty="0"/>
                        <a:t>THE </a:t>
                      </a:r>
                    </a:p>
                    <a:p>
                      <a:pPr algn="ctr"/>
                      <a:r>
                        <a:rPr lang="en-US" sz="4000" i="1" dirty="0">
                          <a:solidFill>
                            <a:schemeClr val="accent6">
                              <a:lumMod val="50000"/>
                            </a:schemeClr>
                          </a:solidFill>
                        </a:rPr>
                        <a:t>“FRUIT” </a:t>
                      </a:r>
                    </a:p>
                    <a:p>
                      <a:pPr algn="ctr"/>
                      <a:r>
                        <a:rPr lang="en-US" sz="4000" dirty="0"/>
                        <a:t>OF FAITH</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62699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THE </a:t>
            </a:r>
            <a:r>
              <a:rPr lang="en-US" b="1" i="1" dirty="0">
                <a:solidFill>
                  <a:srgbClr val="FF0000"/>
                </a:solidFill>
              </a:rPr>
              <a:t>“WANT TO” </a:t>
            </a:r>
            <a:r>
              <a:rPr lang="en-US" b="1" dirty="0">
                <a:solidFill>
                  <a:schemeClr val="bg1"/>
                </a:solidFill>
              </a:rPr>
              <a:t>OF FAITH </a:t>
            </a:r>
          </a:p>
        </p:txBody>
      </p:sp>
      <p:sp>
        <p:nvSpPr>
          <p:cNvPr id="3" name="Content Placeholder 2"/>
          <p:cNvSpPr>
            <a:spLocks noGrp="1"/>
          </p:cNvSpPr>
          <p:nvPr>
            <p:ph idx="1"/>
          </p:nvPr>
        </p:nvSpPr>
        <p:spPr/>
        <p:txBody>
          <a:bodyPr>
            <a:normAutofit/>
          </a:bodyPr>
          <a:lstStyle/>
          <a:p>
            <a:r>
              <a:rPr lang="en-US" sz="3600" b="1" i="1" baseline="30000" dirty="0">
                <a:solidFill>
                  <a:schemeClr val="bg1"/>
                </a:solidFill>
              </a:rPr>
              <a:t>24 </a:t>
            </a:r>
            <a:r>
              <a:rPr lang="en-US" sz="3600" i="1" dirty="0">
                <a:solidFill>
                  <a:schemeClr val="bg1"/>
                </a:solidFill>
              </a:rPr>
              <a:t>By faith Moses, when he had grown up, refused to be known as the son of Pharaoh’s daughter. </a:t>
            </a:r>
            <a:r>
              <a:rPr lang="en-US" sz="3600" b="1" i="1" baseline="30000" dirty="0">
                <a:solidFill>
                  <a:schemeClr val="bg1"/>
                </a:solidFill>
              </a:rPr>
              <a:t>25 </a:t>
            </a:r>
            <a:r>
              <a:rPr lang="en-US" sz="3600" i="1" dirty="0">
                <a:solidFill>
                  <a:schemeClr val="bg1"/>
                </a:solidFill>
              </a:rPr>
              <a:t>He chose to be mistreated along with the people of God rather than to enjoy the fleeting pleasures of sin. </a:t>
            </a:r>
            <a:r>
              <a:rPr lang="en-US" sz="3600" b="1" i="1" baseline="30000" dirty="0">
                <a:solidFill>
                  <a:schemeClr val="bg1"/>
                </a:solidFill>
              </a:rPr>
              <a:t>26 </a:t>
            </a:r>
            <a:r>
              <a:rPr lang="en-US" sz="3600" i="1" dirty="0">
                <a:solidFill>
                  <a:schemeClr val="bg1"/>
                </a:solidFill>
              </a:rPr>
              <a:t>He regarded disgrace for the sake of Christ as of greater value than the treasures of Egypt, because he was looking ahead to his reward.</a:t>
            </a:r>
          </a:p>
        </p:txBody>
      </p:sp>
    </p:spTree>
    <p:extLst>
      <p:ext uri="{BB962C8B-B14F-4D97-AF65-F5344CB8AC3E}">
        <p14:creationId xmlns:p14="http://schemas.microsoft.com/office/powerpoint/2010/main" val="3750493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10102</TotalTime>
  <Words>2578</Words>
  <Application>Microsoft Office PowerPoint</Application>
  <PresentationFormat>Widescreen</PresentationFormat>
  <Paragraphs>127</Paragraphs>
  <Slides>22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22</vt:i4>
      </vt:variant>
    </vt:vector>
  </HeadingPairs>
  <TitlesOfParts>
    <vt:vector size="34" baseType="lpstr">
      <vt:lpstr>Aptos</vt:lpstr>
      <vt:lpstr>Arial</vt:lpstr>
      <vt:lpstr>Calibri</vt:lpstr>
      <vt:lpstr>Calibri Light</vt:lpstr>
      <vt:lpstr>Courier New</vt:lpstr>
      <vt:lpstr>Helvetica</vt:lpstr>
      <vt:lpstr>Roboto</vt:lpstr>
      <vt:lpstr>Symbol</vt:lpstr>
      <vt:lpstr>system-ui</vt:lpstr>
      <vt:lpstr>Times New Roman</vt:lpstr>
      <vt:lpstr>Verdana</vt:lpstr>
      <vt:lpstr>Office Theme</vt:lpstr>
      <vt:lpstr>Mosses - a witness for The Author and Perfector of Faith</vt:lpstr>
      <vt:lpstr>HEBREWS 11:23-29 - MOSES’ FAITH</vt:lpstr>
      <vt:lpstr>PowerPoint Presentation</vt:lpstr>
      <vt:lpstr>PowerPoint Presentation</vt:lpstr>
      <vt:lpstr>PowerPoint Presentation</vt:lpstr>
      <vt:lpstr>PowerPoint Presentation</vt:lpstr>
      <vt:lpstr>ACTS 7:20-36  STEVENS DEFENSE </vt:lpstr>
      <vt:lpstr>The “Author and Perfector of Faith” Perfecting  Faith in His Servant -Moses</vt:lpstr>
      <vt:lpstr>THE “WANT TO” OF FAITH </vt:lpstr>
      <vt:lpstr>The “How To” of Faith </vt:lpstr>
      <vt:lpstr>What did Moses see “as he approached to look more closely, there came the voice of the Lord”?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Lesson of the Bush THE “How To” of Faith  </vt:lpstr>
      <vt:lpstr>PowerPoint Presentation</vt:lpstr>
      <vt:lpstr>The “Author and Perfector of Faith” has built into Moses at 80 years “the want to” and the “how to” of faith, resulting 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 11:23-29 - MOSES’ FAITH</dc:title>
  <dc:creator>Joseph Feinour</dc:creator>
  <cp:lastModifiedBy>Peter Wilhelm</cp:lastModifiedBy>
  <cp:revision>17</cp:revision>
  <cp:lastPrinted>2024-08-29T09:52:39Z</cp:lastPrinted>
  <dcterms:created xsi:type="dcterms:W3CDTF">2019-01-05T15:38:30Z</dcterms:created>
  <dcterms:modified xsi:type="dcterms:W3CDTF">2024-09-01T22:14:39Z</dcterms:modified>
</cp:coreProperties>
</file>