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08" r:id="rId3"/>
    <p:sldId id="263" r:id="rId4"/>
    <p:sldId id="261" r:id="rId5"/>
    <p:sldId id="264" r:id="rId6"/>
    <p:sldId id="256" r:id="rId7"/>
    <p:sldId id="276" r:id="rId8"/>
    <p:sldId id="277" r:id="rId9"/>
    <p:sldId id="266" r:id="rId10"/>
    <p:sldId id="267" r:id="rId11"/>
    <p:sldId id="269" r:id="rId12"/>
    <p:sldId id="270" r:id="rId13"/>
    <p:sldId id="271" r:id="rId14"/>
    <p:sldId id="278" r:id="rId15"/>
    <p:sldId id="313" r:id="rId16"/>
    <p:sldId id="314" r:id="rId17"/>
    <p:sldId id="309" r:id="rId18"/>
    <p:sldId id="315" r:id="rId19"/>
    <p:sldId id="310" r:id="rId20"/>
    <p:sldId id="316" r:id="rId21"/>
    <p:sldId id="312" r:id="rId22"/>
    <p:sldId id="317" r:id="rId2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7A7538-FC8C-4B6F-81AB-FF89D2C9BF51}" v="1" dt="2024-08-27T16:37:47.0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p:scale>
          <a:sx n="75" d="100"/>
          <a:sy n="75" d="100"/>
        </p:scale>
        <p:origin x="1224"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EAD7-207D-0F21-FA9F-F1637BFAAA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29B67B-2EB9-A2FD-B4A1-0377C2DA73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881194-1C38-4940-C1B7-02CE99E36CCF}"/>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5" name="Footer Placeholder 4">
            <a:extLst>
              <a:ext uri="{FF2B5EF4-FFF2-40B4-BE49-F238E27FC236}">
                <a16:creationId xmlns:a16="http://schemas.microsoft.com/office/drawing/2014/main" id="{547F5955-8E11-12D7-217F-A77AEEDD48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FA85E-E330-16BF-4D48-31D6F0809FCF}"/>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3677025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A182-5516-35F6-D9FB-FFA60A9632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1A881E-6240-5171-E087-AB9FC6A847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0BF94-C25D-A946-34D5-FD633F733FCB}"/>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5" name="Footer Placeholder 4">
            <a:extLst>
              <a:ext uri="{FF2B5EF4-FFF2-40B4-BE49-F238E27FC236}">
                <a16:creationId xmlns:a16="http://schemas.microsoft.com/office/drawing/2014/main" id="{9A3303AB-FD5F-B0FD-6D11-3349F5A23B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52E62F-17F1-FE33-B3A4-F8DC58F1584A}"/>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567671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2AA9EA-86BA-3966-C0BE-05EF80D9F7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CFCB70-AF45-8497-4725-2634B1A979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159985-65D2-71C7-E276-838F75E0AF8C}"/>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5" name="Footer Placeholder 4">
            <a:extLst>
              <a:ext uri="{FF2B5EF4-FFF2-40B4-BE49-F238E27FC236}">
                <a16:creationId xmlns:a16="http://schemas.microsoft.com/office/drawing/2014/main" id="{9E594402-277E-3B67-036C-16E60BD085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DD414-0B4E-2010-689C-472FD5287E6A}"/>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3425556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F05F6-D443-7C6A-5590-82D3E31092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193FB6-1C27-825C-A14E-BEF23293EB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270A2-F978-F4DB-B63A-F1D76611B455}"/>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5" name="Footer Placeholder 4">
            <a:extLst>
              <a:ext uri="{FF2B5EF4-FFF2-40B4-BE49-F238E27FC236}">
                <a16:creationId xmlns:a16="http://schemas.microsoft.com/office/drawing/2014/main" id="{D55F18C4-D634-5FD5-2C91-9E2CA685C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CC77A-D18A-EEBB-7F60-B602432FB33E}"/>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932491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F9D37-0256-44E8-727E-859609055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4DEFA7-40A0-9C9D-4464-0392FDAE4A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B443F4-6264-71A5-2B1F-201436FFD59C}"/>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5" name="Footer Placeholder 4">
            <a:extLst>
              <a:ext uri="{FF2B5EF4-FFF2-40B4-BE49-F238E27FC236}">
                <a16:creationId xmlns:a16="http://schemas.microsoft.com/office/drawing/2014/main" id="{62CEBA4A-463D-1E4D-EC58-A088F133B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E8DA6E-67F8-E917-9A15-D5E600853A43}"/>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930537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BA551-882E-E428-6449-789AF93642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ABA5E2-AA8A-953D-90A9-B3DF5DA69A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E2DC2F-D04D-945F-717D-F84916D324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2AA9D4-211A-1A0F-93FD-4DB7CADB0AE4}"/>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6" name="Footer Placeholder 5">
            <a:extLst>
              <a:ext uri="{FF2B5EF4-FFF2-40B4-BE49-F238E27FC236}">
                <a16:creationId xmlns:a16="http://schemas.microsoft.com/office/drawing/2014/main" id="{3587A0C5-3D4B-A375-C93C-2E9F1236F5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EB478-1679-2CFE-C83B-4BAB22D01381}"/>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130555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7E194-C0CD-3263-FE46-CFF78F4C3F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CCCF4C-8273-3345-4DA2-0844B816C3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A87FAF-D0CA-C883-0CC1-9C4F64C10B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B5C698-1FCE-ABF3-F23D-EA9E7B1929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02019C-1ADB-515D-779F-8E7C2F13D1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58398D-0360-F614-4DB1-E9BC65EF9429}"/>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8" name="Footer Placeholder 7">
            <a:extLst>
              <a:ext uri="{FF2B5EF4-FFF2-40B4-BE49-F238E27FC236}">
                <a16:creationId xmlns:a16="http://schemas.microsoft.com/office/drawing/2014/main" id="{F5138B7D-655C-36A0-2A0A-B1794913A1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10984D-01D6-FFD0-79D3-3C3CF7A1A69D}"/>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414206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CF23C-6521-8373-6B25-5E1A7F98AF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77669B-CA97-44EA-94F2-018BCC350C6E}"/>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4" name="Footer Placeholder 3">
            <a:extLst>
              <a:ext uri="{FF2B5EF4-FFF2-40B4-BE49-F238E27FC236}">
                <a16:creationId xmlns:a16="http://schemas.microsoft.com/office/drawing/2014/main" id="{B1FAA2A5-6A0F-15C8-EB24-8A6E77A752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59FDC4-8760-F719-BDC3-CBEAA4FE89EA}"/>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258375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8C0C1B-064C-3097-1A16-7B46F7FC72E6}"/>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3" name="Footer Placeholder 2">
            <a:extLst>
              <a:ext uri="{FF2B5EF4-FFF2-40B4-BE49-F238E27FC236}">
                <a16:creationId xmlns:a16="http://schemas.microsoft.com/office/drawing/2014/main" id="{91D6C9EA-152E-7EC9-4F36-7E6C69919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38B6C2-F6DB-C91B-EEAF-15B990225062}"/>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2305923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70336-F1E8-D476-0910-05B3D224F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996A1A-BA01-9FC3-DB9C-74CF7FF470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239C88-3200-6654-5BCE-2E254CF22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09AC89-DE12-DD77-E6BE-6DFB4B953234}"/>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6" name="Footer Placeholder 5">
            <a:extLst>
              <a:ext uri="{FF2B5EF4-FFF2-40B4-BE49-F238E27FC236}">
                <a16:creationId xmlns:a16="http://schemas.microsoft.com/office/drawing/2014/main" id="{8D7E993B-C371-7C02-9B24-9DB1D8E6E0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1714BC-E64D-15EE-F169-B2009B1E0DDA}"/>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2471887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5D00C-9C6C-5432-0886-701A200AC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034D30-4B19-ABD3-A98A-C64CCAF92C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F9BD94-97DE-BACC-5AEC-C0E6D7765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EFD626-0BE3-0CEA-89E9-7EDBF2566D4F}"/>
              </a:ext>
            </a:extLst>
          </p:cNvPr>
          <p:cNvSpPr>
            <a:spLocks noGrp="1"/>
          </p:cNvSpPr>
          <p:nvPr>
            <p:ph type="dt" sz="half" idx="10"/>
          </p:nvPr>
        </p:nvSpPr>
        <p:spPr/>
        <p:txBody>
          <a:bodyPr/>
          <a:lstStyle/>
          <a:p>
            <a:fld id="{99D7A27B-0A83-4000-961F-133D0D297E01}" type="datetimeFigureOut">
              <a:rPr lang="en-US" smtClean="0"/>
              <a:t>8/31/2024</a:t>
            </a:fld>
            <a:endParaRPr lang="en-US"/>
          </a:p>
        </p:txBody>
      </p:sp>
      <p:sp>
        <p:nvSpPr>
          <p:cNvPr id="6" name="Footer Placeholder 5">
            <a:extLst>
              <a:ext uri="{FF2B5EF4-FFF2-40B4-BE49-F238E27FC236}">
                <a16:creationId xmlns:a16="http://schemas.microsoft.com/office/drawing/2014/main" id="{B2532D0C-B3B6-31D7-8505-F7159D098C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B2FB15-1C2C-EBD6-5B85-5BD4A1B37DCE}"/>
              </a:ext>
            </a:extLst>
          </p:cNvPr>
          <p:cNvSpPr>
            <a:spLocks noGrp="1"/>
          </p:cNvSpPr>
          <p:nvPr>
            <p:ph type="sldNum" sz="quarter" idx="12"/>
          </p:nvPr>
        </p:nvSpPr>
        <p:spPr/>
        <p:txBody>
          <a:bodyPr/>
          <a:lstStyle/>
          <a:p>
            <a:fld id="{C928B3F1-85BA-424D-BBBC-354846D3A182}" type="slidenum">
              <a:rPr lang="en-US" smtClean="0"/>
              <a:t>‹#›</a:t>
            </a:fld>
            <a:endParaRPr lang="en-US"/>
          </a:p>
        </p:txBody>
      </p:sp>
    </p:spTree>
    <p:extLst>
      <p:ext uri="{BB962C8B-B14F-4D97-AF65-F5344CB8AC3E}">
        <p14:creationId xmlns:p14="http://schemas.microsoft.com/office/powerpoint/2010/main" val="616631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9D898B-3C7E-DFFE-6541-CE62E265AF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FE9110-0A99-6675-83D8-378493EAA0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EB5283-C9FC-542F-FD10-7E34FC90D1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D7A27B-0A83-4000-961F-133D0D297E01}" type="datetimeFigureOut">
              <a:rPr lang="en-US" smtClean="0"/>
              <a:t>8/31/2024</a:t>
            </a:fld>
            <a:endParaRPr lang="en-US"/>
          </a:p>
        </p:txBody>
      </p:sp>
      <p:sp>
        <p:nvSpPr>
          <p:cNvPr id="5" name="Footer Placeholder 4">
            <a:extLst>
              <a:ext uri="{FF2B5EF4-FFF2-40B4-BE49-F238E27FC236}">
                <a16:creationId xmlns:a16="http://schemas.microsoft.com/office/drawing/2014/main" id="{8D4842D7-733C-196B-7C59-183AD3A2A4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CB59AA2-84F3-CBA3-8456-487A26AA74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28B3F1-85BA-424D-BBBC-354846D3A182}" type="slidenum">
              <a:rPr lang="en-US" smtClean="0"/>
              <a:t>‹#›</a:t>
            </a:fld>
            <a:endParaRPr lang="en-US"/>
          </a:p>
        </p:txBody>
      </p:sp>
    </p:spTree>
    <p:extLst>
      <p:ext uri="{BB962C8B-B14F-4D97-AF65-F5344CB8AC3E}">
        <p14:creationId xmlns:p14="http://schemas.microsoft.com/office/powerpoint/2010/main" val="872394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blegateway.com/passage/?search=Matthew%2018&amp;version=NASB#fen-NASB-23754ab"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www.biblegateway.com/passage/?search=2%20Corinthians%205%3A11-21&amp;version=NIV#fen-NIV-28899b"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7027" y="2067801"/>
            <a:ext cx="10537404" cy="1952767"/>
          </a:xfrm>
        </p:spPr>
        <p:txBody>
          <a:bodyPr>
            <a:noAutofit/>
          </a:bodyPr>
          <a:lstStyle/>
          <a:p>
            <a:pPr algn="ctr"/>
            <a:r>
              <a:rPr lang="en-US" sz="7200" dirty="0">
                <a:solidFill>
                  <a:schemeClr val="bg1"/>
                </a:solidFill>
                <a:highlight>
                  <a:srgbClr val="000000"/>
                </a:highlight>
              </a:rPr>
              <a:t>The “</a:t>
            </a:r>
            <a:r>
              <a:rPr lang="en-US" sz="7200" i="1" dirty="0">
                <a:solidFill>
                  <a:schemeClr val="bg1"/>
                </a:solidFill>
                <a:highlight>
                  <a:srgbClr val="000000"/>
                </a:highlight>
              </a:rPr>
              <a:t>Spirit and Power of Elijah</a:t>
            </a:r>
            <a:r>
              <a:rPr lang="en-US" sz="7200" dirty="0">
                <a:solidFill>
                  <a:schemeClr val="bg1"/>
                </a:solidFill>
                <a:highlight>
                  <a:srgbClr val="000000"/>
                </a:highlight>
              </a:rPr>
              <a:t>”   part 2</a:t>
            </a:r>
          </a:p>
        </p:txBody>
      </p:sp>
    </p:spTree>
    <p:extLst>
      <p:ext uri="{BB962C8B-B14F-4D97-AF65-F5344CB8AC3E}">
        <p14:creationId xmlns:p14="http://schemas.microsoft.com/office/powerpoint/2010/main" val="4077124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rPr>
              <a:t>The same answer a 2</a:t>
            </a:r>
            <a:r>
              <a:rPr lang="en-US" baseline="30000" dirty="0">
                <a:solidFill>
                  <a:schemeClr val="bg1"/>
                </a:solidFill>
              </a:rPr>
              <a:t>nd</a:t>
            </a:r>
            <a:r>
              <a:rPr lang="en-US" dirty="0">
                <a:solidFill>
                  <a:schemeClr val="bg1"/>
                </a:solidFill>
              </a:rPr>
              <a:t> time</a:t>
            </a:r>
          </a:p>
        </p:txBody>
      </p:sp>
      <p:sp>
        <p:nvSpPr>
          <p:cNvPr id="3" name="Rectangle 2"/>
          <p:cNvSpPr/>
          <p:nvPr/>
        </p:nvSpPr>
        <p:spPr>
          <a:xfrm>
            <a:off x="1043610" y="1536174"/>
            <a:ext cx="10812516" cy="3785652"/>
          </a:xfrm>
          <a:prstGeom prst="rect">
            <a:avLst/>
          </a:prstGeom>
        </p:spPr>
        <p:txBody>
          <a:bodyPr wrap="square">
            <a:spAutoFit/>
          </a:bodyPr>
          <a:lstStyle/>
          <a:p>
            <a:r>
              <a:rPr lang="en-US" sz="4000" b="1" i="1" baseline="30000" dirty="0">
                <a:solidFill>
                  <a:schemeClr val="bg1"/>
                </a:solidFill>
                <a:effectLst/>
                <a:latin typeface="Arial" panose="020B0604020202020204" pitchFamily="34" charset="0"/>
              </a:rPr>
              <a:t>14 </a:t>
            </a:r>
            <a:r>
              <a:rPr lang="en-US" sz="4000" b="0" i="1" dirty="0">
                <a:solidFill>
                  <a:schemeClr val="bg1"/>
                </a:solidFill>
                <a:effectLst/>
                <a:latin typeface="Helvetica Neue"/>
              </a:rPr>
              <a:t>And he said, I have been very jealous for the </a:t>
            </a:r>
            <a:r>
              <a:rPr lang="en-US" sz="4000" b="0" i="1" cap="small" dirty="0">
                <a:solidFill>
                  <a:schemeClr val="bg1"/>
                </a:solidFill>
                <a:effectLst/>
                <a:latin typeface="Helvetica Neue"/>
              </a:rPr>
              <a:t>Lord</a:t>
            </a:r>
            <a:r>
              <a:rPr lang="en-US" sz="4000" b="0" i="1" dirty="0">
                <a:solidFill>
                  <a:schemeClr val="bg1"/>
                </a:solidFill>
                <a:effectLst/>
                <a:latin typeface="Helvetica Neue"/>
              </a:rPr>
              <a:t> God of hosts: because the children of Israel have forsaken thy covenant, thrown down thine altars, and slain thy prophets with the sword; and I, even I only, am left; and they seek my life, to take it away.</a:t>
            </a:r>
            <a:endParaRPr lang="en-US" sz="4000" i="1" dirty="0">
              <a:solidFill>
                <a:schemeClr val="bg1"/>
              </a:solidFill>
            </a:endParaRPr>
          </a:p>
        </p:txBody>
      </p:sp>
    </p:spTree>
    <p:extLst>
      <p:ext uri="{BB962C8B-B14F-4D97-AF65-F5344CB8AC3E}">
        <p14:creationId xmlns:p14="http://schemas.microsoft.com/office/powerpoint/2010/main" val="3434360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Lord God is sovereign</a:t>
            </a:r>
          </a:p>
        </p:txBody>
      </p:sp>
      <p:sp>
        <p:nvSpPr>
          <p:cNvPr id="3" name="Rectangle 2"/>
          <p:cNvSpPr/>
          <p:nvPr/>
        </p:nvSpPr>
        <p:spPr>
          <a:xfrm>
            <a:off x="391886" y="2025908"/>
            <a:ext cx="11800114" cy="4832092"/>
          </a:xfrm>
          <a:prstGeom prst="rect">
            <a:avLst/>
          </a:prstGeom>
        </p:spPr>
        <p:txBody>
          <a:bodyPr wrap="square">
            <a:spAutoFit/>
          </a:bodyPr>
          <a:lstStyle/>
          <a:p>
            <a:r>
              <a:rPr lang="en-US" sz="4400" b="1" i="1" baseline="30000" dirty="0">
                <a:solidFill>
                  <a:schemeClr val="bg1"/>
                </a:solidFill>
                <a:effectLst/>
                <a:latin typeface="Arial" panose="020B0604020202020204" pitchFamily="34" charset="0"/>
              </a:rPr>
              <a:t>15 </a:t>
            </a:r>
            <a:r>
              <a:rPr lang="en-US" sz="4400" b="0" i="1" dirty="0">
                <a:solidFill>
                  <a:schemeClr val="bg1"/>
                </a:solidFill>
                <a:effectLst/>
                <a:latin typeface="Helvetica Neue"/>
              </a:rPr>
              <a:t>The </a:t>
            </a:r>
            <a:r>
              <a:rPr lang="en-US" sz="4400" b="0" i="1" cap="small" dirty="0">
                <a:solidFill>
                  <a:schemeClr val="bg1"/>
                </a:solidFill>
                <a:effectLst/>
                <a:latin typeface="Helvetica Neue"/>
              </a:rPr>
              <a:t>Lord</a:t>
            </a:r>
            <a:r>
              <a:rPr lang="en-US" sz="4400" b="0" i="1" dirty="0">
                <a:solidFill>
                  <a:schemeClr val="bg1"/>
                </a:solidFill>
                <a:effectLst/>
                <a:latin typeface="Helvetica Neue"/>
              </a:rPr>
              <a:t> said to him, “Go, return on your way to the wilderness of Damascus, and when you have arrived, you shall anoint </a:t>
            </a:r>
            <a:r>
              <a:rPr lang="en-US" sz="4400" b="0" i="1" dirty="0" err="1">
                <a:solidFill>
                  <a:schemeClr val="bg1"/>
                </a:solidFill>
                <a:effectLst/>
                <a:latin typeface="Helvetica Neue"/>
              </a:rPr>
              <a:t>Hazael</a:t>
            </a:r>
            <a:r>
              <a:rPr lang="en-US" sz="4400" b="0" i="1" dirty="0">
                <a:solidFill>
                  <a:schemeClr val="bg1"/>
                </a:solidFill>
                <a:effectLst/>
                <a:latin typeface="Helvetica Neue"/>
              </a:rPr>
              <a:t> king over Aram; </a:t>
            </a:r>
            <a:r>
              <a:rPr lang="en-US" sz="4400" b="1" i="1" baseline="30000" dirty="0">
                <a:solidFill>
                  <a:schemeClr val="bg1"/>
                </a:solidFill>
                <a:effectLst/>
                <a:latin typeface="Arial" panose="020B0604020202020204" pitchFamily="34" charset="0"/>
              </a:rPr>
              <a:t>16 </a:t>
            </a:r>
            <a:r>
              <a:rPr lang="en-US" sz="4400" b="0" i="1" dirty="0">
                <a:solidFill>
                  <a:schemeClr val="bg1"/>
                </a:solidFill>
                <a:effectLst/>
                <a:latin typeface="Helvetica Neue"/>
              </a:rPr>
              <a:t>and Jehu the son of </a:t>
            </a:r>
            <a:r>
              <a:rPr lang="en-US" sz="4400" b="0" i="1" dirty="0" err="1">
                <a:solidFill>
                  <a:schemeClr val="bg1"/>
                </a:solidFill>
                <a:effectLst/>
                <a:latin typeface="Helvetica Neue"/>
              </a:rPr>
              <a:t>Nimshi</a:t>
            </a:r>
            <a:r>
              <a:rPr lang="en-US" sz="4400" b="0" i="1" dirty="0">
                <a:solidFill>
                  <a:schemeClr val="bg1"/>
                </a:solidFill>
                <a:effectLst/>
                <a:latin typeface="Helvetica Neue"/>
              </a:rPr>
              <a:t> you shall anoint king over Israel; and Elisha the son of </a:t>
            </a:r>
            <a:r>
              <a:rPr lang="en-US" sz="4400" b="0" i="1" dirty="0" err="1">
                <a:solidFill>
                  <a:schemeClr val="bg1"/>
                </a:solidFill>
                <a:effectLst/>
                <a:latin typeface="Helvetica Neue"/>
              </a:rPr>
              <a:t>Shaphat</a:t>
            </a:r>
            <a:r>
              <a:rPr lang="en-US" sz="4400" b="0" i="1" dirty="0">
                <a:solidFill>
                  <a:schemeClr val="bg1"/>
                </a:solidFill>
                <a:effectLst/>
                <a:latin typeface="Helvetica Neue"/>
              </a:rPr>
              <a:t> of Abel-</a:t>
            </a:r>
            <a:r>
              <a:rPr lang="en-US" sz="4400" b="0" i="1" dirty="0" err="1">
                <a:solidFill>
                  <a:schemeClr val="bg1"/>
                </a:solidFill>
                <a:effectLst/>
                <a:latin typeface="Helvetica Neue"/>
              </a:rPr>
              <a:t>meholah</a:t>
            </a:r>
            <a:r>
              <a:rPr lang="en-US" sz="4400" b="0" i="1" dirty="0">
                <a:solidFill>
                  <a:schemeClr val="bg1"/>
                </a:solidFill>
                <a:effectLst/>
                <a:latin typeface="Helvetica Neue"/>
              </a:rPr>
              <a:t> you shall anoint as prophet in your place.</a:t>
            </a:r>
            <a:endParaRPr lang="en-US" sz="4400" i="1" dirty="0">
              <a:solidFill>
                <a:schemeClr val="bg1"/>
              </a:solidFill>
            </a:endParaRPr>
          </a:p>
        </p:txBody>
      </p:sp>
    </p:spTree>
    <p:extLst>
      <p:ext uri="{BB962C8B-B14F-4D97-AF65-F5344CB8AC3E}">
        <p14:creationId xmlns:p14="http://schemas.microsoft.com/office/powerpoint/2010/main" val="2440034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schemeClr val="bg1"/>
                </a:solidFill>
              </a:rPr>
              <a:t>The Lord God is his Keeper</a:t>
            </a:r>
          </a:p>
        </p:txBody>
      </p:sp>
      <p:sp>
        <p:nvSpPr>
          <p:cNvPr id="3" name="Rectangle 2"/>
          <p:cNvSpPr/>
          <p:nvPr/>
        </p:nvSpPr>
        <p:spPr>
          <a:xfrm>
            <a:off x="838200" y="2967335"/>
            <a:ext cx="10515600" cy="2123658"/>
          </a:xfrm>
          <a:prstGeom prst="rect">
            <a:avLst/>
          </a:prstGeom>
        </p:spPr>
        <p:txBody>
          <a:bodyPr wrap="square">
            <a:spAutoFit/>
          </a:bodyPr>
          <a:lstStyle/>
          <a:p>
            <a:r>
              <a:rPr lang="en-US" sz="4400" b="1" i="0" baseline="30000" dirty="0">
                <a:solidFill>
                  <a:schemeClr val="bg1"/>
                </a:solidFill>
                <a:effectLst/>
                <a:latin typeface="Arial" panose="020B0604020202020204" pitchFamily="34" charset="0"/>
              </a:rPr>
              <a:t>18 </a:t>
            </a:r>
            <a:r>
              <a:rPr lang="en-US" sz="4400" b="0" i="1" dirty="0">
                <a:solidFill>
                  <a:schemeClr val="bg1"/>
                </a:solidFill>
                <a:effectLst/>
                <a:latin typeface="Helvetica Neue"/>
              </a:rPr>
              <a:t>Yet I will leave 7,000 in Israel, all the knees that have not bowed to Baal and every mouth that has not kissed him.”</a:t>
            </a:r>
            <a:endParaRPr lang="en-US" sz="4400" i="1" dirty="0">
              <a:solidFill>
                <a:schemeClr val="bg1"/>
              </a:solidFill>
            </a:endParaRPr>
          </a:p>
        </p:txBody>
      </p:sp>
    </p:spTree>
    <p:extLst>
      <p:ext uri="{BB962C8B-B14F-4D97-AF65-F5344CB8AC3E}">
        <p14:creationId xmlns:p14="http://schemas.microsoft.com/office/powerpoint/2010/main" val="1245270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2"/>
          <p:cNvSpPr/>
          <p:nvPr/>
        </p:nvSpPr>
        <p:spPr>
          <a:xfrm>
            <a:off x="790352" y="314259"/>
            <a:ext cx="11088283" cy="5509200"/>
          </a:xfrm>
          <a:prstGeom prst="rect">
            <a:avLst/>
          </a:prstGeom>
        </p:spPr>
        <p:txBody>
          <a:bodyPr wrap="square">
            <a:spAutoFit/>
          </a:bodyPr>
          <a:lstStyle/>
          <a:p>
            <a:r>
              <a:rPr lang="en-US" sz="4400" dirty="0">
                <a:solidFill>
                  <a:schemeClr val="bg1"/>
                </a:solidFill>
              </a:rPr>
              <a:t>The healing </a:t>
            </a:r>
            <a:r>
              <a:rPr lang="en-US" sz="4400" b="1" dirty="0">
                <a:solidFill>
                  <a:schemeClr val="bg1"/>
                </a:solidFill>
              </a:rPr>
              <a:t>Spirit And Power of Elijah </a:t>
            </a:r>
            <a:r>
              <a:rPr lang="en-US" sz="4400" dirty="0">
                <a:solidFill>
                  <a:schemeClr val="bg1"/>
                </a:solidFill>
              </a:rPr>
              <a:t>is a reality for all who know their standing before the Sovereign God and Judge of all is the Pure Love , Grace, Mercy And Keeping Power of Our Savior JESUS CHRIST.  They have learned the meaning of the name Elijah- </a:t>
            </a:r>
            <a:r>
              <a:rPr lang="en-US" sz="4400" b="1" dirty="0">
                <a:solidFill>
                  <a:schemeClr val="bg1"/>
                </a:solidFill>
              </a:rPr>
              <a:t>JESUS</a:t>
            </a:r>
            <a:r>
              <a:rPr lang="en-US" sz="4400" dirty="0">
                <a:solidFill>
                  <a:schemeClr val="bg1"/>
                </a:solidFill>
              </a:rPr>
              <a:t> </a:t>
            </a:r>
            <a:r>
              <a:rPr lang="en-US" sz="4400" i="1" dirty="0">
                <a:solidFill>
                  <a:schemeClr val="bg1"/>
                </a:solidFill>
              </a:rPr>
              <a:t>(YAHWEH SAVES)</a:t>
            </a:r>
            <a:r>
              <a:rPr lang="en-US" sz="4400" dirty="0">
                <a:solidFill>
                  <a:schemeClr val="bg1"/>
                </a:solidFill>
              </a:rPr>
              <a:t> </a:t>
            </a:r>
            <a:r>
              <a:rPr lang="en-US" sz="4400" b="1" dirty="0">
                <a:solidFill>
                  <a:schemeClr val="bg1"/>
                </a:solidFill>
              </a:rPr>
              <a:t>is LORD, Who Loves Me and gave Himself for me. </a:t>
            </a:r>
          </a:p>
        </p:txBody>
      </p:sp>
    </p:spTree>
    <p:extLst>
      <p:ext uri="{BB962C8B-B14F-4D97-AF65-F5344CB8AC3E}">
        <p14:creationId xmlns:p14="http://schemas.microsoft.com/office/powerpoint/2010/main" val="370755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72C2C-2EFD-D83E-EF44-3D6A468C4E85}"/>
              </a:ext>
            </a:extLst>
          </p:cNvPr>
          <p:cNvSpPr>
            <a:spLocks noGrp="1"/>
          </p:cNvSpPr>
          <p:nvPr>
            <p:ph type="title"/>
          </p:nvPr>
        </p:nvSpPr>
        <p:spPr>
          <a:xfrm>
            <a:off x="838199" y="11112"/>
            <a:ext cx="10515600" cy="1325563"/>
          </a:xfrm>
        </p:spPr>
        <p:txBody>
          <a:bodyPr/>
          <a:lstStyle/>
          <a:p>
            <a:pPr algn="ctr"/>
            <a:r>
              <a:rPr lang="en-US" dirty="0">
                <a:solidFill>
                  <a:schemeClr val="bg1"/>
                </a:solidFill>
              </a:rPr>
              <a:t> </a:t>
            </a:r>
            <a:r>
              <a:rPr lang="en-US" sz="5400" b="1" dirty="0">
                <a:solidFill>
                  <a:schemeClr val="bg1"/>
                </a:solidFill>
              </a:rPr>
              <a:t>A POWER OF RECONCILIATION?</a:t>
            </a:r>
          </a:p>
        </p:txBody>
      </p:sp>
      <p:sp>
        <p:nvSpPr>
          <p:cNvPr id="4" name="TextBox 3">
            <a:extLst>
              <a:ext uri="{FF2B5EF4-FFF2-40B4-BE49-F238E27FC236}">
                <a16:creationId xmlns:a16="http://schemas.microsoft.com/office/drawing/2014/main" id="{58AFB392-5972-71D0-CF84-5E55EEFD0C17}"/>
              </a:ext>
            </a:extLst>
          </p:cNvPr>
          <p:cNvSpPr txBox="1"/>
          <p:nvPr/>
        </p:nvSpPr>
        <p:spPr>
          <a:xfrm>
            <a:off x="209548" y="2122011"/>
            <a:ext cx="11772900" cy="4401205"/>
          </a:xfrm>
          <a:prstGeom prst="rect">
            <a:avLst/>
          </a:prstGeom>
          <a:noFill/>
        </p:spPr>
        <p:txBody>
          <a:bodyPr wrap="square">
            <a:spAutoFit/>
          </a:bodyPr>
          <a:lstStyle/>
          <a:p>
            <a:pPr algn="l"/>
            <a:r>
              <a:rPr lang="en-US" sz="4000" b="1" i="1" baseline="30000" dirty="0">
                <a:solidFill>
                  <a:schemeClr val="bg1"/>
                </a:solidFill>
                <a:effectLst/>
                <a:latin typeface="system-ui"/>
              </a:rPr>
              <a:t>21 </a:t>
            </a:r>
            <a:r>
              <a:rPr lang="en-US" sz="4000" b="0" i="1" dirty="0">
                <a:solidFill>
                  <a:schemeClr val="bg1"/>
                </a:solidFill>
                <a:effectLst/>
                <a:latin typeface="system-ui"/>
              </a:rPr>
              <a:t>Then Peter came up and said to Him, “Lord, how many times shall my brother sin against me and I still forgive him? Up to seven times?” </a:t>
            </a:r>
          </a:p>
          <a:p>
            <a:pPr algn="l"/>
            <a:r>
              <a:rPr lang="en-US" sz="4000" b="1" i="1" baseline="30000" dirty="0">
                <a:solidFill>
                  <a:schemeClr val="bg1"/>
                </a:solidFill>
                <a:effectLst/>
                <a:latin typeface="system-ui"/>
              </a:rPr>
              <a:t>22 </a:t>
            </a:r>
            <a:r>
              <a:rPr lang="en-US" sz="4000" b="0" i="1" dirty="0">
                <a:solidFill>
                  <a:schemeClr val="bg1"/>
                </a:solidFill>
                <a:effectLst/>
                <a:latin typeface="system-ui"/>
              </a:rPr>
              <a:t>Jesus *said to him, “I do not say to you, up to seven times, but up to seventy-seven times.</a:t>
            </a:r>
          </a:p>
          <a:p>
            <a:pPr algn="l"/>
            <a:r>
              <a:rPr lang="en-US" sz="4000" b="1" i="1" baseline="30000" dirty="0">
                <a:solidFill>
                  <a:schemeClr val="bg1"/>
                </a:solidFill>
                <a:effectLst/>
                <a:latin typeface="system-ui"/>
              </a:rPr>
              <a:t>23 </a:t>
            </a:r>
            <a:r>
              <a:rPr lang="en-US" sz="4000" b="0" i="1" dirty="0">
                <a:solidFill>
                  <a:schemeClr val="bg1"/>
                </a:solidFill>
                <a:effectLst/>
                <a:latin typeface="system-ui"/>
              </a:rPr>
              <a:t>“For this reason the kingdom of heaven is like a king who wanted to settle accounts with his slaves. </a:t>
            </a:r>
            <a:endParaRPr lang="en-US" b="0" i="0" dirty="0">
              <a:solidFill>
                <a:schemeClr val="bg1"/>
              </a:solidFill>
              <a:effectLst/>
              <a:latin typeface="system-ui"/>
            </a:endParaRPr>
          </a:p>
        </p:txBody>
      </p:sp>
      <p:sp>
        <p:nvSpPr>
          <p:cNvPr id="3" name="TextBox 2">
            <a:extLst>
              <a:ext uri="{FF2B5EF4-FFF2-40B4-BE49-F238E27FC236}">
                <a16:creationId xmlns:a16="http://schemas.microsoft.com/office/drawing/2014/main" id="{7A924BA5-274A-7CD1-DC90-799C47E2C538}"/>
              </a:ext>
            </a:extLst>
          </p:cNvPr>
          <p:cNvSpPr txBox="1"/>
          <p:nvPr/>
        </p:nvSpPr>
        <p:spPr>
          <a:xfrm>
            <a:off x="4609758" y="1467733"/>
            <a:ext cx="2781724" cy="523220"/>
          </a:xfrm>
          <a:prstGeom prst="rect">
            <a:avLst/>
          </a:prstGeom>
          <a:noFill/>
        </p:spPr>
        <p:txBody>
          <a:bodyPr wrap="none" rtlCol="0">
            <a:spAutoFit/>
          </a:bodyPr>
          <a:lstStyle/>
          <a:p>
            <a:r>
              <a:rPr lang="en-US" sz="2400" dirty="0">
                <a:solidFill>
                  <a:schemeClr val="bg1"/>
                </a:solidFill>
              </a:rPr>
              <a:t>Matthew </a:t>
            </a:r>
            <a:r>
              <a:rPr lang="en-US" sz="2800" dirty="0">
                <a:solidFill>
                  <a:schemeClr val="bg1"/>
                </a:solidFill>
              </a:rPr>
              <a:t>18:21-35</a:t>
            </a:r>
            <a:endParaRPr lang="en-US" sz="2400" dirty="0">
              <a:solidFill>
                <a:schemeClr val="bg1"/>
              </a:solidFill>
            </a:endParaRPr>
          </a:p>
        </p:txBody>
      </p:sp>
    </p:spTree>
    <p:extLst>
      <p:ext uri="{BB962C8B-B14F-4D97-AF65-F5344CB8AC3E}">
        <p14:creationId xmlns:p14="http://schemas.microsoft.com/office/powerpoint/2010/main" val="378121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509BB02-6531-93CA-E7E5-5B06FD90FC17}"/>
              </a:ext>
            </a:extLst>
          </p:cNvPr>
          <p:cNvSpPr txBox="1"/>
          <p:nvPr/>
        </p:nvSpPr>
        <p:spPr>
          <a:xfrm>
            <a:off x="219074" y="200025"/>
            <a:ext cx="11753851" cy="6186309"/>
          </a:xfrm>
          <a:prstGeom prst="rect">
            <a:avLst/>
          </a:prstGeom>
          <a:noFill/>
        </p:spPr>
        <p:txBody>
          <a:bodyPr wrap="square">
            <a:spAutoFit/>
          </a:bodyPr>
          <a:lstStyle/>
          <a:p>
            <a:r>
              <a:rPr lang="en-US" sz="4400" b="1" i="1" baseline="30000" dirty="0">
                <a:solidFill>
                  <a:schemeClr val="bg1"/>
                </a:solidFill>
                <a:effectLst/>
                <a:latin typeface="system-ui"/>
              </a:rPr>
              <a:t>24 </a:t>
            </a:r>
            <a:r>
              <a:rPr lang="en-US" sz="4400" b="0" i="1" dirty="0">
                <a:solidFill>
                  <a:schemeClr val="bg1"/>
                </a:solidFill>
                <a:effectLst/>
                <a:latin typeface="system-ui"/>
              </a:rPr>
              <a:t>And when he had begun to settle them, one who owed him ten thousand talents was brought to him. </a:t>
            </a:r>
            <a:r>
              <a:rPr lang="en-US" sz="4400" b="1" i="1" baseline="30000" dirty="0">
                <a:solidFill>
                  <a:schemeClr val="bg1"/>
                </a:solidFill>
                <a:effectLst/>
                <a:latin typeface="system-ui"/>
              </a:rPr>
              <a:t>25 </a:t>
            </a:r>
            <a:r>
              <a:rPr lang="en-US" sz="4400" b="0" i="1" dirty="0">
                <a:solidFill>
                  <a:schemeClr val="bg1"/>
                </a:solidFill>
                <a:effectLst/>
                <a:latin typeface="system-ui"/>
              </a:rPr>
              <a:t>But since he did not have the means to repay, his master commanded that he be sold, along with his wife and children and all that he had, and repayment be made. </a:t>
            </a:r>
            <a:r>
              <a:rPr lang="en-US" sz="4400" b="1" i="1" baseline="30000" dirty="0">
                <a:solidFill>
                  <a:schemeClr val="bg1"/>
                </a:solidFill>
                <a:effectLst/>
                <a:latin typeface="system-ui"/>
              </a:rPr>
              <a:t>26 </a:t>
            </a:r>
            <a:r>
              <a:rPr lang="en-US" sz="4400" b="0" i="1" dirty="0">
                <a:solidFill>
                  <a:schemeClr val="bg1"/>
                </a:solidFill>
                <a:effectLst/>
                <a:latin typeface="system-ui"/>
              </a:rPr>
              <a:t>So the slave fell to the ground and prostrated himself before him, saying, ‘Have patience with me and I will repay you everything.’ </a:t>
            </a:r>
            <a:endParaRPr lang="en-US" sz="4400" dirty="0">
              <a:solidFill>
                <a:schemeClr val="bg1"/>
              </a:solidFill>
            </a:endParaRPr>
          </a:p>
        </p:txBody>
      </p:sp>
    </p:spTree>
    <p:extLst>
      <p:ext uri="{BB962C8B-B14F-4D97-AF65-F5344CB8AC3E}">
        <p14:creationId xmlns:p14="http://schemas.microsoft.com/office/powerpoint/2010/main" val="1178050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BAE7BE-F2CF-9E89-6436-37766EC3A5D3}"/>
              </a:ext>
            </a:extLst>
          </p:cNvPr>
          <p:cNvSpPr txBox="1"/>
          <p:nvPr/>
        </p:nvSpPr>
        <p:spPr>
          <a:xfrm>
            <a:off x="209549" y="161925"/>
            <a:ext cx="11782425" cy="6186309"/>
          </a:xfrm>
          <a:prstGeom prst="rect">
            <a:avLst/>
          </a:prstGeom>
          <a:noFill/>
        </p:spPr>
        <p:txBody>
          <a:bodyPr wrap="square">
            <a:spAutoFit/>
          </a:bodyPr>
          <a:lstStyle/>
          <a:p>
            <a:r>
              <a:rPr lang="en-US" sz="4400" b="1" i="1" baseline="30000" dirty="0">
                <a:solidFill>
                  <a:schemeClr val="bg1"/>
                </a:solidFill>
                <a:effectLst/>
                <a:latin typeface="system-ui"/>
              </a:rPr>
              <a:t>27 </a:t>
            </a:r>
            <a:r>
              <a:rPr lang="en-US" sz="4400" b="0" i="1" dirty="0">
                <a:solidFill>
                  <a:schemeClr val="bg1"/>
                </a:solidFill>
                <a:effectLst/>
                <a:latin typeface="system-ui"/>
              </a:rPr>
              <a:t>And the master of that slave felt compassion, and he released him and forgave him he debt. </a:t>
            </a:r>
          </a:p>
          <a:p>
            <a:r>
              <a:rPr lang="en-US" sz="4400" b="1" i="0" baseline="30000" dirty="0">
                <a:solidFill>
                  <a:schemeClr val="bg1"/>
                </a:solidFill>
                <a:effectLst/>
                <a:latin typeface="system-ui"/>
              </a:rPr>
              <a:t> 28 </a:t>
            </a:r>
            <a:r>
              <a:rPr lang="en-US" sz="4400" b="0" i="0" dirty="0">
                <a:solidFill>
                  <a:schemeClr val="bg1"/>
                </a:solidFill>
                <a:effectLst/>
                <a:latin typeface="system-ui"/>
              </a:rPr>
              <a:t>But that slave went out and found one of his fellow slaves who owed him a hundred </a:t>
            </a:r>
            <a:r>
              <a:rPr lang="en-US" sz="4400" b="0" i="0" baseline="30000" dirty="0">
                <a:solidFill>
                  <a:schemeClr val="bg1"/>
                </a:solidFill>
                <a:effectLst/>
                <a:latin typeface="system-ui"/>
              </a:rPr>
              <a:t>[</a:t>
            </a:r>
            <a:r>
              <a:rPr lang="en-US" sz="4400" b="0" i="0" baseline="30000" dirty="0">
                <a:solidFill>
                  <a:schemeClr val="bg1"/>
                </a:solidFill>
                <a:effectLst/>
                <a:latin typeface="system-ui"/>
                <a:hlinkClick r:id="rId2" tooltip="See footnote ab">
                  <a:extLst>
                    <a:ext uri="{A12FA001-AC4F-418D-AE19-62706E023703}">
                      <ahyp:hlinkClr xmlns:ahyp="http://schemas.microsoft.com/office/drawing/2018/hyperlinkcolor" val="tx"/>
                    </a:ext>
                  </a:extLst>
                </a:hlinkClick>
              </a:rPr>
              <a:t>ab</a:t>
            </a:r>
            <a:r>
              <a:rPr lang="en-US" sz="4400" b="0" i="0" baseline="30000" dirty="0">
                <a:solidFill>
                  <a:schemeClr val="bg1"/>
                </a:solidFill>
                <a:effectLst/>
                <a:latin typeface="system-ui"/>
              </a:rPr>
              <a:t>]</a:t>
            </a:r>
            <a:r>
              <a:rPr lang="en-US" sz="4400" b="0" i="0" dirty="0">
                <a:solidFill>
                  <a:schemeClr val="bg1"/>
                </a:solidFill>
                <a:effectLst/>
                <a:latin typeface="system-ui"/>
              </a:rPr>
              <a:t>denarii; and he seized him and </a:t>
            </a:r>
            <a:r>
              <a:rPr lang="en-US" sz="4400" b="0" i="1" dirty="0">
                <a:solidFill>
                  <a:schemeClr val="bg1"/>
                </a:solidFill>
                <a:effectLst/>
                <a:latin typeface="system-ui"/>
              </a:rPr>
              <a:t>began</a:t>
            </a:r>
            <a:r>
              <a:rPr lang="en-US" sz="4400" b="0" i="0" dirty="0">
                <a:solidFill>
                  <a:schemeClr val="bg1"/>
                </a:solidFill>
                <a:effectLst/>
                <a:latin typeface="system-ui"/>
              </a:rPr>
              <a:t> to choke </a:t>
            </a:r>
            <a:r>
              <a:rPr lang="en-US" sz="4400" b="0" i="1" dirty="0">
                <a:solidFill>
                  <a:schemeClr val="bg1"/>
                </a:solidFill>
                <a:effectLst/>
                <a:latin typeface="system-ui"/>
              </a:rPr>
              <a:t>him</a:t>
            </a:r>
            <a:r>
              <a:rPr lang="en-US" sz="4400" b="0" i="0" dirty="0">
                <a:solidFill>
                  <a:schemeClr val="bg1"/>
                </a:solidFill>
                <a:effectLst/>
                <a:latin typeface="system-ui"/>
              </a:rPr>
              <a:t>, saying, ‘Pay back what you owe!’ </a:t>
            </a:r>
            <a:r>
              <a:rPr lang="en-US" sz="4400" b="1" i="0" baseline="30000" dirty="0">
                <a:solidFill>
                  <a:schemeClr val="bg1"/>
                </a:solidFill>
                <a:effectLst/>
                <a:latin typeface="system-ui"/>
              </a:rPr>
              <a:t>29 </a:t>
            </a:r>
            <a:r>
              <a:rPr lang="en-US" sz="4400" b="0" i="0" dirty="0">
                <a:solidFill>
                  <a:schemeClr val="bg1"/>
                </a:solidFill>
                <a:effectLst/>
                <a:latin typeface="system-ui"/>
              </a:rPr>
              <a:t>So his fellow slave fell </a:t>
            </a:r>
            <a:r>
              <a:rPr lang="en-US" sz="4400" b="0" i="1" dirty="0">
                <a:solidFill>
                  <a:schemeClr val="bg1"/>
                </a:solidFill>
                <a:effectLst/>
                <a:latin typeface="system-ui"/>
              </a:rPr>
              <a:t>to the ground</a:t>
            </a:r>
            <a:r>
              <a:rPr lang="en-US" sz="4400" b="0" i="0" dirty="0">
                <a:solidFill>
                  <a:schemeClr val="bg1"/>
                </a:solidFill>
                <a:effectLst/>
                <a:latin typeface="system-ui"/>
              </a:rPr>
              <a:t> and </a:t>
            </a:r>
            <a:r>
              <a:rPr lang="en-US" sz="4400" b="0" i="1" dirty="0">
                <a:solidFill>
                  <a:schemeClr val="bg1"/>
                </a:solidFill>
                <a:effectLst/>
                <a:latin typeface="system-ui"/>
              </a:rPr>
              <a:t>began</a:t>
            </a:r>
            <a:r>
              <a:rPr lang="en-US" sz="4400" b="0" i="0" dirty="0">
                <a:solidFill>
                  <a:schemeClr val="bg1"/>
                </a:solidFill>
                <a:effectLst/>
                <a:latin typeface="system-ui"/>
              </a:rPr>
              <a:t> to plead with him, saying, ‘Have patience with me and I will repay you.’</a:t>
            </a:r>
            <a:endParaRPr lang="en-US" sz="4400" dirty="0">
              <a:solidFill>
                <a:schemeClr val="bg1"/>
              </a:solidFill>
            </a:endParaRPr>
          </a:p>
        </p:txBody>
      </p:sp>
    </p:spTree>
    <p:extLst>
      <p:ext uri="{BB962C8B-B14F-4D97-AF65-F5344CB8AC3E}">
        <p14:creationId xmlns:p14="http://schemas.microsoft.com/office/powerpoint/2010/main" val="3135736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72ED97-84F9-9890-1CAD-74120D0E43A8}"/>
              </a:ext>
            </a:extLst>
          </p:cNvPr>
          <p:cNvSpPr txBox="1"/>
          <p:nvPr/>
        </p:nvSpPr>
        <p:spPr>
          <a:xfrm>
            <a:off x="184149" y="115900"/>
            <a:ext cx="11823701" cy="6863417"/>
          </a:xfrm>
          <a:prstGeom prst="rect">
            <a:avLst/>
          </a:prstGeom>
          <a:noFill/>
        </p:spPr>
        <p:txBody>
          <a:bodyPr wrap="square">
            <a:spAutoFit/>
          </a:bodyPr>
          <a:lstStyle/>
          <a:p>
            <a:r>
              <a:rPr lang="en-US" sz="4400" b="0" i="0" dirty="0">
                <a:solidFill>
                  <a:schemeClr val="bg1"/>
                </a:solidFill>
                <a:effectLst/>
                <a:latin typeface="system-ui"/>
              </a:rPr>
              <a:t> </a:t>
            </a:r>
            <a:r>
              <a:rPr lang="en-US" sz="4400" b="1" i="0" baseline="30000" dirty="0">
                <a:solidFill>
                  <a:schemeClr val="bg1"/>
                </a:solidFill>
                <a:effectLst/>
                <a:latin typeface="system-ui"/>
              </a:rPr>
              <a:t>30 </a:t>
            </a:r>
            <a:r>
              <a:rPr lang="en-US" sz="4400" b="0" i="0" dirty="0">
                <a:solidFill>
                  <a:schemeClr val="bg1"/>
                </a:solidFill>
                <a:effectLst/>
                <a:latin typeface="system-ui"/>
              </a:rPr>
              <a:t>But he was unwilling, and went and threw him in prison until he would pay back what was owed. </a:t>
            </a:r>
            <a:r>
              <a:rPr lang="en-US" sz="4400" b="1" i="0" baseline="30000" dirty="0">
                <a:solidFill>
                  <a:schemeClr val="bg1"/>
                </a:solidFill>
                <a:effectLst/>
                <a:latin typeface="system-ui"/>
              </a:rPr>
              <a:t>31 </a:t>
            </a:r>
            <a:r>
              <a:rPr lang="en-US" sz="4400" b="0" i="0" dirty="0">
                <a:solidFill>
                  <a:schemeClr val="bg1"/>
                </a:solidFill>
                <a:effectLst/>
                <a:latin typeface="system-ui"/>
              </a:rPr>
              <a:t>So when his fellow slaves saw what had happened, they were deeply grieved and came and reported to their master all that had happened. </a:t>
            </a:r>
            <a:r>
              <a:rPr lang="en-US" sz="4400" b="1" i="0" baseline="30000" dirty="0">
                <a:solidFill>
                  <a:schemeClr val="bg1"/>
                </a:solidFill>
                <a:effectLst/>
                <a:latin typeface="system-ui"/>
              </a:rPr>
              <a:t>32 </a:t>
            </a:r>
            <a:r>
              <a:rPr lang="en-US" sz="4400" b="0" i="0" dirty="0">
                <a:solidFill>
                  <a:schemeClr val="bg1"/>
                </a:solidFill>
                <a:effectLst/>
                <a:latin typeface="system-ui"/>
              </a:rPr>
              <a:t>Then summoning him, his master *said to him, ‘You wicked slave, I forgave you all that debt because you pleaded with me. </a:t>
            </a:r>
            <a:r>
              <a:rPr lang="en-US" sz="4400" b="1" i="0" baseline="30000" dirty="0">
                <a:solidFill>
                  <a:schemeClr val="bg1"/>
                </a:solidFill>
                <a:effectLst/>
                <a:latin typeface="system-ui"/>
              </a:rPr>
              <a:t>33 </a:t>
            </a:r>
            <a:r>
              <a:rPr lang="en-US" sz="4400" b="0" i="0" dirty="0">
                <a:solidFill>
                  <a:schemeClr val="bg1"/>
                </a:solidFill>
                <a:effectLst/>
                <a:latin typeface="system-ui"/>
              </a:rPr>
              <a:t>Should you not also have had mercy on your fellow slave, in the same way that I had mercy on you?’ </a:t>
            </a:r>
            <a:endParaRPr lang="en-US" sz="4400" dirty="0">
              <a:solidFill>
                <a:schemeClr val="bg1"/>
              </a:solidFill>
            </a:endParaRPr>
          </a:p>
        </p:txBody>
      </p:sp>
    </p:spTree>
    <p:extLst>
      <p:ext uri="{BB962C8B-B14F-4D97-AF65-F5344CB8AC3E}">
        <p14:creationId xmlns:p14="http://schemas.microsoft.com/office/powerpoint/2010/main" val="1387895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4F3FD0-562A-CF45-20A7-187272AC0CC6}"/>
              </a:ext>
            </a:extLst>
          </p:cNvPr>
          <p:cNvSpPr txBox="1"/>
          <p:nvPr/>
        </p:nvSpPr>
        <p:spPr>
          <a:xfrm>
            <a:off x="185738" y="190501"/>
            <a:ext cx="11820524" cy="4154984"/>
          </a:xfrm>
          <a:prstGeom prst="rect">
            <a:avLst/>
          </a:prstGeom>
          <a:noFill/>
        </p:spPr>
        <p:txBody>
          <a:bodyPr wrap="square">
            <a:spAutoFit/>
          </a:bodyPr>
          <a:lstStyle/>
          <a:p>
            <a:r>
              <a:rPr lang="en-US" sz="4400" b="1" i="0" baseline="30000" dirty="0">
                <a:solidFill>
                  <a:schemeClr val="bg1"/>
                </a:solidFill>
                <a:effectLst/>
                <a:latin typeface="system-ui"/>
              </a:rPr>
              <a:t>34 </a:t>
            </a:r>
            <a:r>
              <a:rPr lang="en-US" sz="4400" b="0" i="0" dirty="0">
                <a:solidFill>
                  <a:schemeClr val="bg1"/>
                </a:solidFill>
                <a:effectLst/>
                <a:latin typeface="system-ui"/>
              </a:rPr>
              <a:t>And his master, moved with anger, handed him over to the torturers until he would repay all that was owed him. </a:t>
            </a:r>
            <a:endParaRPr lang="en-US" sz="4400" b="1" i="0" baseline="30000" dirty="0">
              <a:solidFill>
                <a:schemeClr val="bg1"/>
              </a:solidFill>
              <a:effectLst/>
              <a:latin typeface="system-ui"/>
            </a:endParaRPr>
          </a:p>
          <a:p>
            <a:r>
              <a:rPr lang="en-US" sz="4400" b="1" i="0" baseline="30000" dirty="0">
                <a:solidFill>
                  <a:schemeClr val="bg1"/>
                </a:solidFill>
                <a:effectLst/>
                <a:latin typeface="system-ui"/>
              </a:rPr>
              <a:t>35 </a:t>
            </a:r>
            <a:r>
              <a:rPr lang="en-US" sz="4400" b="0" i="0" dirty="0">
                <a:solidFill>
                  <a:schemeClr val="bg1"/>
                </a:solidFill>
                <a:effectLst/>
                <a:latin typeface="system-ui"/>
              </a:rPr>
              <a:t>My heavenly Father will also do the same to you, if each of you does not forgive his brother from your heart.”</a:t>
            </a:r>
            <a:endParaRPr lang="en-US" sz="4400" dirty="0">
              <a:solidFill>
                <a:schemeClr val="bg1"/>
              </a:solidFill>
            </a:endParaRPr>
          </a:p>
        </p:txBody>
      </p:sp>
    </p:spTree>
    <p:extLst>
      <p:ext uri="{BB962C8B-B14F-4D97-AF65-F5344CB8AC3E}">
        <p14:creationId xmlns:p14="http://schemas.microsoft.com/office/powerpoint/2010/main" val="1805029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385A70-855C-7C4B-1C56-B4E70DD8A5F3}"/>
              </a:ext>
            </a:extLst>
          </p:cNvPr>
          <p:cNvSpPr txBox="1"/>
          <p:nvPr/>
        </p:nvSpPr>
        <p:spPr>
          <a:xfrm>
            <a:off x="133349" y="1124856"/>
            <a:ext cx="11925301" cy="5509200"/>
          </a:xfrm>
          <a:prstGeom prst="rect">
            <a:avLst/>
          </a:prstGeom>
          <a:noFill/>
        </p:spPr>
        <p:txBody>
          <a:bodyPr wrap="square">
            <a:spAutoFit/>
          </a:bodyPr>
          <a:lstStyle/>
          <a:p>
            <a:r>
              <a:rPr lang="en-US" sz="4400" b="1" i="1" baseline="30000" dirty="0">
                <a:solidFill>
                  <a:schemeClr val="bg1"/>
                </a:solidFill>
                <a:effectLst/>
                <a:latin typeface="system-ui"/>
              </a:rPr>
              <a:t>17 </a:t>
            </a:r>
            <a:r>
              <a:rPr lang="en-US" sz="4400" b="0" i="1" dirty="0">
                <a:solidFill>
                  <a:schemeClr val="bg1"/>
                </a:solidFill>
                <a:effectLst/>
                <a:latin typeface="system-ui"/>
              </a:rPr>
              <a:t>Therefore, if anyone is in Christ, the new creation has come: The old has gone, the new is here! </a:t>
            </a:r>
            <a:r>
              <a:rPr lang="en-US" sz="4400" b="1" i="1" baseline="30000" dirty="0">
                <a:solidFill>
                  <a:schemeClr val="bg1"/>
                </a:solidFill>
                <a:effectLst/>
                <a:latin typeface="system-ui"/>
              </a:rPr>
              <a:t>18 </a:t>
            </a:r>
            <a:r>
              <a:rPr lang="en-US" sz="4400" b="0" i="1" dirty="0">
                <a:solidFill>
                  <a:schemeClr val="bg1"/>
                </a:solidFill>
                <a:effectLst/>
                <a:latin typeface="system-ui"/>
              </a:rPr>
              <a:t>All this is from God, who reconciled us to himself through Christ and gave us the ministry of reconciliation: </a:t>
            </a:r>
            <a:r>
              <a:rPr lang="en-US" sz="4400" b="1" i="1" baseline="30000" dirty="0">
                <a:solidFill>
                  <a:schemeClr val="bg1"/>
                </a:solidFill>
                <a:effectLst/>
                <a:latin typeface="system-ui"/>
              </a:rPr>
              <a:t>19 </a:t>
            </a:r>
            <a:r>
              <a:rPr lang="en-US" sz="4400" b="0" i="1" dirty="0">
                <a:solidFill>
                  <a:schemeClr val="bg1"/>
                </a:solidFill>
                <a:effectLst/>
                <a:latin typeface="system-ui"/>
              </a:rPr>
              <a:t>that God was reconciling the world to himself in Christ, not counting people’s sins against them. And he has committed to us the message of reconciliation.</a:t>
            </a:r>
            <a:endParaRPr lang="en-US" sz="4400" i="1" dirty="0">
              <a:solidFill>
                <a:schemeClr val="bg1"/>
              </a:solidFill>
            </a:endParaRPr>
          </a:p>
        </p:txBody>
      </p:sp>
      <p:sp>
        <p:nvSpPr>
          <p:cNvPr id="2" name="TextBox 1">
            <a:extLst>
              <a:ext uri="{FF2B5EF4-FFF2-40B4-BE49-F238E27FC236}">
                <a16:creationId xmlns:a16="http://schemas.microsoft.com/office/drawing/2014/main" id="{AC2F3CFC-3DCD-3253-99A5-614CA999C566}"/>
              </a:ext>
            </a:extLst>
          </p:cNvPr>
          <p:cNvSpPr txBox="1"/>
          <p:nvPr/>
        </p:nvSpPr>
        <p:spPr>
          <a:xfrm>
            <a:off x="4113116" y="223944"/>
            <a:ext cx="3965766" cy="584775"/>
          </a:xfrm>
          <a:prstGeom prst="rect">
            <a:avLst/>
          </a:prstGeom>
          <a:noFill/>
        </p:spPr>
        <p:txBody>
          <a:bodyPr wrap="none" rtlCol="0">
            <a:spAutoFit/>
          </a:bodyPr>
          <a:lstStyle/>
          <a:p>
            <a:r>
              <a:rPr lang="en-US" sz="3200" dirty="0">
                <a:solidFill>
                  <a:schemeClr val="bg1"/>
                </a:solidFill>
              </a:rPr>
              <a:t>2 Corinthians 5:17-19</a:t>
            </a:r>
          </a:p>
        </p:txBody>
      </p:sp>
    </p:spTree>
    <p:extLst>
      <p:ext uri="{BB962C8B-B14F-4D97-AF65-F5344CB8AC3E}">
        <p14:creationId xmlns:p14="http://schemas.microsoft.com/office/powerpoint/2010/main" val="373131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6F2BBE-E925-1086-7918-770F6AEF8521}"/>
              </a:ext>
            </a:extLst>
          </p:cNvPr>
          <p:cNvSpPr txBox="1"/>
          <p:nvPr/>
        </p:nvSpPr>
        <p:spPr>
          <a:xfrm rot="10800000" flipV="1">
            <a:off x="888047" y="1068706"/>
            <a:ext cx="10415905" cy="4720588"/>
          </a:xfrm>
          <a:prstGeom prst="rect">
            <a:avLst/>
          </a:prstGeom>
          <a:noFill/>
        </p:spPr>
        <p:txBody>
          <a:bodyPr wrap="square">
            <a:spAutoFit/>
          </a:bodyPr>
          <a:lstStyle/>
          <a:p>
            <a:pPr marL="0" marR="0" algn="ctr">
              <a:lnSpc>
                <a:spcPct val="107000"/>
              </a:lnSpc>
              <a:spcBef>
                <a:spcPts val="0"/>
              </a:spcBef>
              <a:spcAft>
                <a:spcPts val="800"/>
              </a:spcAft>
            </a:pPr>
            <a:r>
              <a:rPr lang="en-US" sz="4400" b="1" kern="100" dirty="0">
                <a:solidFill>
                  <a:schemeClr val="bg1"/>
                </a:solidFill>
                <a:effectLst/>
                <a:latin typeface="system-ui"/>
                <a:ea typeface="Aptos" panose="020B0004020202020204" pitchFamily="34" charset="0"/>
                <a:cs typeface="Times New Roman" panose="02020603050405020304" pitchFamily="18" charset="0"/>
              </a:rPr>
              <a:t>Elijah’s 3 1/2 years of hiding </a:t>
            </a:r>
          </a:p>
          <a:p>
            <a:pPr marL="0" marR="0" algn="ctr">
              <a:lnSpc>
                <a:spcPct val="107000"/>
              </a:lnSpc>
              <a:spcBef>
                <a:spcPts val="0"/>
              </a:spcBef>
              <a:spcAft>
                <a:spcPts val="800"/>
              </a:spcAft>
            </a:pPr>
            <a:r>
              <a:rPr lang="en-US" sz="4400" b="1" kern="100" dirty="0">
                <a:solidFill>
                  <a:schemeClr val="bg1"/>
                </a:solidFill>
                <a:effectLst/>
                <a:latin typeface="system-ui"/>
                <a:ea typeface="Aptos" panose="020B0004020202020204" pitchFamily="34" charset="0"/>
                <a:cs typeface="Times New Roman" panose="02020603050405020304" pitchFamily="18" charset="0"/>
              </a:rPr>
              <a:t>Yahweh reigns overall, and His Word is Trustworthy </a:t>
            </a:r>
          </a:p>
          <a:p>
            <a:pPr marL="0" marR="0" algn="ctr">
              <a:lnSpc>
                <a:spcPct val="107000"/>
              </a:lnSpc>
              <a:spcBef>
                <a:spcPts val="0"/>
              </a:spcBef>
              <a:spcAft>
                <a:spcPts val="800"/>
              </a:spcAft>
            </a:pPr>
            <a:r>
              <a:rPr lang="en-US" sz="4400" b="1" kern="100" dirty="0">
                <a:solidFill>
                  <a:schemeClr val="bg1"/>
                </a:solidFill>
                <a:effectLst/>
                <a:latin typeface="system-ui"/>
                <a:ea typeface="Aptos" panose="020B0004020202020204" pitchFamily="34" charset="0"/>
                <a:cs typeface="Times New Roman" panose="02020603050405020304" pitchFamily="18" charset="0"/>
              </a:rPr>
              <a:t>The Lesson of Mount Carmel.</a:t>
            </a:r>
            <a:endParaRPr lang="en-US" sz="4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07000"/>
              </a:lnSpc>
              <a:spcBef>
                <a:spcPts val="0"/>
              </a:spcBef>
              <a:spcAft>
                <a:spcPts val="800"/>
              </a:spcAft>
            </a:pPr>
            <a:r>
              <a:rPr lang="en-US" sz="4400" b="1" kern="100" dirty="0">
                <a:solidFill>
                  <a:schemeClr val="bg1"/>
                </a:solidFill>
                <a:effectLst/>
                <a:latin typeface="system-ui"/>
                <a:ea typeface="Aptos" panose="020B0004020202020204" pitchFamily="34" charset="0"/>
                <a:cs typeface="Times New Roman" panose="02020603050405020304" pitchFamily="18" charset="0"/>
              </a:rPr>
              <a:t>Yahweh’s Mercies are New every Day, and His Lovingkindness is Everlasting</a:t>
            </a:r>
            <a:endParaRPr lang="en-US" sz="4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71062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5EDE6C-E7E4-CF87-6CA6-E1D278C4613F}"/>
              </a:ext>
            </a:extLst>
          </p:cNvPr>
          <p:cNvSpPr txBox="1"/>
          <p:nvPr/>
        </p:nvSpPr>
        <p:spPr>
          <a:xfrm>
            <a:off x="203200" y="165100"/>
            <a:ext cx="11734800" cy="4154984"/>
          </a:xfrm>
          <a:prstGeom prst="rect">
            <a:avLst/>
          </a:prstGeom>
          <a:noFill/>
        </p:spPr>
        <p:txBody>
          <a:bodyPr wrap="square">
            <a:spAutoFit/>
          </a:bodyPr>
          <a:lstStyle/>
          <a:p>
            <a:r>
              <a:rPr lang="en-US" sz="4400" b="0" i="1" dirty="0">
                <a:solidFill>
                  <a:schemeClr val="bg1"/>
                </a:solidFill>
                <a:effectLst/>
                <a:latin typeface="system-ui"/>
              </a:rPr>
              <a:t> </a:t>
            </a:r>
            <a:r>
              <a:rPr lang="en-US" sz="4400" b="1" i="1" baseline="30000" dirty="0">
                <a:solidFill>
                  <a:schemeClr val="bg1"/>
                </a:solidFill>
                <a:effectLst/>
                <a:latin typeface="system-ui"/>
              </a:rPr>
              <a:t>20 </a:t>
            </a:r>
            <a:r>
              <a:rPr lang="en-US" sz="4400" b="0" i="1" dirty="0">
                <a:solidFill>
                  <a:schemeClr val="bg1"/>
                </a:solidFill>
                <a:effectLst/>
                <a:latin typeface="system-ui"/>
              </a:rPr>
              <a:t>We are therefore Christ’s ambassadors, as though God were making his appeal through us. We implore you on Christ’s behalf: Be reconciled to God. </a:t>
            </a:r>
            <a:r>
              <a:rPr lang="en-US" sz="4400" b="1" i="1" baseline="30000" dirty="0">
                <a:solidFill>
                  <a:schemeClr val="bg1"/>
                </a:solidFill>
                <a:effectLst/>
                <a:latin typeface="system-ui"/>
              </a:rPr>
              <a:t>21 </a:t>
            </a:r>
            <a:r>
              <a:rPr lang="en-US" sz="4400" b="0" i="1" dirty="0">
                <a:solidFill>
                  <a:schemeClr val="bg1"/>
                </a:solidFill>
                <a:effectLst/>
                <a:latin typeface="system-ui"/>
              </a:rPr>
              <a:t>God made him who had no sin to be sin</a:t>
            </a:r>
            <a:r>
              <a:rPr lang="en-US" sz="4400" b="0" i="1" baseline="30000" dirty="0">
                <a:solidFill>
                  <a:schemeClr val="bg1"/>
                </a:solidFill>
                <a:effectLst/>
                <a:latin typeface="system-ui"/>
              </a:rPr>
              <a:t>[</a:t>
            </a:r>
            <a:r>
              <a:rPr lang="en-US" sz="4400" b="0" i="1" baseline="30000" dirty="0">
                <a:solidFill>
                  <a:schemeClr val="bg1"/>
                </a:solidFill>
                <a:effectLst/>
                <a:latin typeface="system-ui"/>
                <a:hlinkClick r:id="rId2" tooltip="See footnote b">
                  <a:extLst>
                    <a:ext uri="{A12FA001-AC4F-418D-AE19-62706E023703}">
                      <ahyp:hlinkClr xmlns:ahyp="http://schemas.microsoft.com/office/drawing/2018/hyperlinkcolor" val="tx"/>
                    </a:ext>
                  </a:extLst>
                </a:hlinkClick>
              </a:rPr>
              <a:t>b</a:t>
            </a:r>
            <a:r>
              <a:rPr lang="en-US" sz="4400" b="0" i="1" baseline="30000" dirty="0">
                <a:solidFill>
                  <a:schemeClr val="bg1"/>
                </a:solidFill>
                <a:effectLst/>
                <a:latin typeface="system-ui"/>
              </a:rPr>
              <a:t>]</a:t>
            </a:r>
            <a:r>
              <a:rPr lang="en-US" sz="4400" b="0" i="1" dirty="0">
                <a:solidFill>
                  <a:schemeClr val="bg1"/>
                </a:solidFill>
                <a:effectLst/>
                <a:latin typeface="system-ui"/>
              </a:rPr>
              <a:t> for us, so that in him we might become the righteousness of God.</a:t>
            </a:r>
            <a:endParaRPr lang="en-US" sz="4400" i="1" dirty="0">
              <a:solidFill>
                <a:schemeClr val="bg1"/>
              </a:solidFill>
            </a:endParaRPr>
          </a:p>
        </p:txBody>
      </p:sp>
    </p:spTree>
    <p:extLst>
      <p:ext uri="{BB962C8B-B14F-4D97-AF65-F5344CB8AC3E}">
        <p14:creationId xmlns:p14="http://schemas.microsoft.com/office/powerpoint/2010/main" val="2263575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135198-76CF-6FD1-F476-7CCB51AF6FCC}"/>
              </a:ext>
            </a:extLst>
          </p:cNvPr>
          <p:cNvSpPr txBox="1"/>
          <p:nvPr/>
        </p:nvSpPr>
        <p:spPr>
          <a:xfrm>
            <a:off x="236162" y="1308675"/>
            <a:ext cx="11719676" cy="5509200"/>
          </a:xfrm>
          <a:prstGeom prst="rect">
            <a:avLst/>
          </a:prstGeom>
          <a:noFill/>
        </p:spPr>
        <p:txBody>
          <a:bodyPr wrap="square">
            <a:spAutoFit/>
          </a:bodyPr>
          <a:lstStyle/>
          <a:p>
            <a:r>
              <a:rPr lang="en-US" sz="4400" b="0" i="0" dirty="0">
                <a:solidFill>
                  <a:schemeClr val="bg1"/>
                </a:solidFill>
                <a:effectLst/>
                <a:latin typeface="system-ui"/>
              </a:rPr>
              <a:t>Therefore, if anyone is in Christ, the new creation has come: The old has gone, the new is here! </a:t>
            </a:r>
            <a:r>
              <a:rPr lang="en-US" sz="4400" b="1" i="0" baseline="30000" dirty="0">
                <a:solidFill>
                  <a:schemeClr val="bg1"/>
                </a:solidFill>
                <a:effectLst/>
                <a:latin typeface="system-ui"/>
              </a:rPr>
              <a:t>18 </a:t>
            </a:r>
            <a:r>
              <a:rPr lang="en-US" sz="4400" b="0" i="0" dirty="0">
                <a:solidFill>
                  <a:schemeClr val="bg1"/>
                </a:solidFill>
                <a:effectLst/>
                <a:latin typeface="system-ui"/>
              </a:rPr>
              <a:t>All this is from God, who reconciled us to himself through Christ and gave us the ministry of reconciliation: </a:t>
            </a:r>
            <a:r>
              <a:rPr lang="en-US" sz="4400" b="1" i="0" baseline="30000" dirty="0">
                <a:solidFill>
                  <a:schemeClr val="bg1"/>
                </a:solidFill>
                <a:effectLst/>
                <a:latin typeface="system-ui"/>
              </a:rPr>
              <a:t>19 </a:t>
            </a:r>
            <a:r>
              <a:rPr lang="en-US" sz="4400" b="0" i="0" dirty="0">
                <a:solidFill>
                  <a:schemeClr val="bg1"/>
                </a:solidFill>
                <a:effectLst/>
                <a:latin typeface="system-ui"/>
              </a:rPr>
              <a:t>that God was reconciling the world to himself in Christ, not counting people’s sins against them. And he has committed to us the message of reconciliation.</a:t>
            </a:r>
            <a:endParaRPr lang="en-US" sz="4400" dirty="0">
              <a:solidFill>
                <a:schemeClr val="bg1"/>
              </a:solidFill>
            </a:endParaRPr>
          </a:p>
        </p:txBody>
      </p:sp>
      <p:sp>
        <p:nvSpPr>
          <p:cNvPr id="2" name="TextBox 1">
            <a:extLst>
              <a:ext uri="{FF2B5EF4-FFF2-40B4-BE49-F238E27FC236}">
                <a16:creationId xmlns:a16="http://schemas.microsoft.com/office/drawing/2014/main" id="{9BB7F055-801D-EAE9-F9A6-F3837FA3313E}"/>
              </a:ext>
            </a:extLst>
          </p:cNvPr>
          <p:cNvSpPr txBox="1"/>
          <p:nvPr/>
        </p:nvSpPr>
        <p:spPr>
          <a:xfrm>
            <a:off x="4051300" y="419100"/>
            <a:ext cx="2657266" cy="584775"/>
          </a:xfrm>
          <a:prstGeom prst="rect">
            <a:avLst/>
          </a:prstGeom>
          <a:noFill/>
        </p:spPr>
        <p:txBody>
          <a:bodyPr wrap="none" rtlCol="0">
            <a:spAutoFit/>
          </a:bodyPr>
          <a:lstStyle/>
          <a:p>
            <a:r>
              <a:rPr lang="en-US" sz="3200" dirty="0">
                <a:solidFill>
                  <a:schemeClr val="bg1"/>
                </a:solidFill>
              </a:rPr>
              <a:t>2 Cor. 5:17-21</a:t>
            </a:r>
          </a:p>
        </p:txBody>
      </p:sp>
    </p:spTree>
    <p:extLst>
      <p:ext uri="{BB962C8B-B14F-4D97-AF65-F5344CB8AC3E}">
        <p14:creationId xmlns:p14="http://schemas.microsoft.com/office/powerpoint/2010/main" val="266119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E404EB-4FEB-A568-B161-838AA3F84AE0}"/>
              </a:ext>
            </a:extLst>
          </p:cNvPr>
          <p:cNvSpPr txBox="1"/>
          <p:nvPr/>
        </p:nvSpPr>
        <p:spPr>
          <a:xfrm>
            <a:off x="241300" y="480536"/>
            <a:ext cx="11696700" cy="4154984"/>
          </a:xfrm>
          <a:prstGeom prst="rect">
            <a:avLst/>
          </a:prstGeom>
          <a:noFill/>
        </p:spPr>
        <p:txBody>
          <a:bodyPr wrap="square">
            <a:spAutoFit/>
          </a:bodyPr>
          <a:lstStyle/>
          <a:p>
            <a:r>
              <a:rPr lang="en-US" sz="4400" b="0" i="0" dirty="0">
                <a:solidFill>
                  <a:schemeClr val="bg1"/>
                </a:solidFill>
                <a:effectLst/>
                <a:latin typeface="system-ui"/>
              </a:rPr>
              <a:t> </a:t>
            </a:r>
            <a:r>
              <a:rPr lang="en-US" sz="4400" b="1" i="0" baseline="30000" dirty="0">
                <a:solidFill>
                  <a:schemeClr val="bg1"/>
                </a:solidFill>
                <a:effectLst/>
                <a:latin typeface="system-ui"/>
              </a:rPr>
              <a:t>20 </a:t>
            </a:r>
            <a:r>
              <a:rPr lang="en-US" sz="4400" b="0" i="0" dirty="0">
                <a:solidFill>
                  <a:schemeClr val="bg1"/>
                </a:solidFill>
                <a:effectLst/>
                <a:latin typeface="system-ui"/>
              </a:rPr>
              <a:t>We are therefore Christ’s ambassadors, as though God were making his appeal through us. We implore you on Christ’s behalf: Be reconciled to God. </a:t>
            </a:r>
            <a:r>
              <a:rPr lang="en-US" sz="4400" b="1" i="0" baseline="30000" dirty="0">
                <a:solidFill>
                  <a:schemeClr val="bg1"/>
                </a:solidFill>
                <a:effectLst/>
                <a:latin typeface="system-ui"/>
              </a:rPr>
              <a:t>21 </a:t>
            </a:r>
            <a:r>
              <a:rPr lang="en-US" sz="4400" b="0" i="0" dirty="0">
                <a:solidFill>
                  <a:schemeClr val="bg1"/>
                </a:solidFill>
                <a:effectLst/>
                <a:latin typeface="system-ui"/>
              </a:rPr>
              <a:t>God made him who had no sin to be sin for us, so that in him we might become the righteousness of God.</a:t>
            </a:r>
            <a:endParaRPr lang="en-US" sz="4400" dirty="0"/>
          </a:p>
        </p:txBody>
      </p:sp>
    </p:spTree>
    <p:extLst>
      <p:ext uri="{BB962C8B-B14F-4D97-AF65-F5344CB8AC3E}">
        <p14:creationId xmlns:p14="http://schemas.microsoft.com/office/powerpoint/2010/main" val="99724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0"/>
            <a:ext cx="12191999" cy="2308324"/>
          </a:xfrm>
          <a:prstGeom prst="rect">
            <a:avLst/>
          </a:prstGeom>
        </p:spPr>
        <p:txBody>
          <a:bodyPr wrap="square">
            <a:spAutoFit/>
          </a:bodyPr>
          <a:lstStyle/>
          <a:p>
            <a:r>
              <a:rPr lang="en-US" sz="3600" b="1" i="1" u="sng" dirty="0">
                <a:solidFill>
                  <a:schemeClr val="bg1"/>
                </a:solidFill>
                <a:effectLst/>
                <a:latin typeface="Helvetica Neue"/>
              </a:rPr>
              <a:t>“Arise, eat, because the journey is too great for you.” </a:t>
            </a:r>
            <a:r>
              <a:rPr lang="en-US" sz="3600" b="1" i="1" baseline="30000" dirty="0">
                <a:solidFill>
                  <a:schemeClr val="bg1"/>
                </a:solidFill>
                <a:effectLst/>
                <a:latin typeface="Arial" panose="020B0604020202020204" pitchFamily="34" charset="0"/>
              </a:rPr>
              <a:t>8 </a:t>
            </a:r>
            <a:r>
              <a:rPr lang="en-US" sz="3600" b="0" i="1" dirty="0">
                <a:solidFill>
                  <a:schemeClr val="bg1"/>
                </a:solidFill>
                <a:effectLst/>
                <a:latin typeface="Helvetica Neue"/>
              </a:rPr>
              <a:t>So he arose and ate and drank, and went in the strength of that food forty days and forty nights to </a:t>
            </a:r>
            <a:r>
              <a:rPr lang="en-US" sz="3600" b="0" i="1" dirty="0" err="1">
                <a:solidFill>
                  <a:schemeClr val="bg1"/>
                </a:solidFill>
                <a:effectLst/>
                <a:latin typeface="Helvetica Neue"/>
              </a:rPr>
              <a:t>Horeb</a:t>
            </a:r>
            <a:r>
              <a:rPr lang="en-US" sz="3600" b="0" i="1" dirty="0">
                <a:solidFill>
                  <a:schemeClr val="bg1"/>
                </a:solidFill>
                <a:effectLst/>
                <a:latin typeface="Helvetica Neue"/>
              </a:rPr>
              <a:t>, the mountain of God.</a:t>
            </a:r>
            <a:endParaRPr lang="en-US" sz="3600" i="1" dirty="0">
              <a:solidFill>
                <a:schemeClr val="bg1"/>
              </a:solidFill>
            </a:endParaRPr>
          </a:p>
        </p:txBody>
      </p:sp>
      <p:sp>
        <p:nvSpPr>
          <p:cNvPr id="5" name="Rectangle 4"/>
          <p:cNvSpPr/>
          <p:nvPr/>
        </p:nvSpPr>
        <p:spPr>
          <a:xfrm>
            <a:off x="0" y="2336800"/>
            <a:ext cx="12192000" cy="4524315"/>
          </a:xfrm>
          <a:prstGeom prst="rect">
            <a:avLst/>
          </a:prstGeom>
        </p:spPr>
        <p:txBody>
          <a:bodyPr wrap="square">
            <a:spAutoFit/>
          </a:bodyPr>
          <a:lstStyle/>
          <a:p>
            <a:r>
              <a:rPr lang="en-US" sz="3600" b="1" i="1" baseline="30000" dirty="0">
                <a:solidFill>
                  <a:schemeClr val="bg1"/>
                </a:solidFill>
                <a:effectLst/>
                <a:latin typeface="Arial" panose="020B0604020202020204" pitchFamily="34" charset="0"/>
              </a:rPr>
              <a:t>9 </a:t>
            </a:r>
            <a:r>
              <a:rPr lang="en-US" sz="3600" b="0" i="1" dirty="0">
                <a:solidFill>
                  <a:schemeClr val="bg1"/>
                </a:solidFill>
                <a:effectLst/>
                <a:latin typeface="Helvetica Neue"/>
              </a:rPr>
              <a:t>Then he came there to a cave and lodged there; and behold, the word of the </a:t>
            </a:r>
            <a:r>
              <a:rPr lang="en-US" sz="3600" b="0" i="1" cap="small" dirty="0">
                <a:solidFill>
                  <a:schemeClr val="bg1"/>
                </a:solidFill>
                <a:effectLst/>
                <a:latin typeface="Helvetica Neue"/>
              </a:rPr>
              <a:t>Lord</a:t>
            </a:r>
            <a:r>
              <a:rPr lang="en-US" sz="3600" b="0" i="1" dirty="0">
                <a:solidFill>
                  <a:schemeClr val="bg1"/>
                </a:solidFill>
                <a:effectLst/>
                <a:latin typeface="Helvetica Neue"/>
              </a:rPr>
              <a:t> came to him, and He said to him, “What are you doing here, Elijah?” </a:t>
            </a:r>
            <a:r>
              <a:rPr lang="en-US" sz="3600" b="1" i="1" baseline="30000" dirty="0">
                <a:solidFill>
                  <a:schemeClr val="bg1"/>
                </a:solidFill>
                <a:effectLst/>
                <a:latin typeface="Arial" panose="020B0604020202020204" pitchFamily="34" charset="0"/>
              </a:rPr>
              <a:t>10 </a:t>
            </a:r>
            <a:r>
              <a:rPr lang="en-US" sz="3600" b="0" i="1" dirty="0">
                <a:solidFill>
                  <a:schemeClr val="bg1"/>
                </a:solidFill>
                <a:effectLst/>
                <a:latin typeface="Helvetica Neue"/>
              </a:rPr>
              <a:t>He said, </a:t>
            </a:r>
            <a:r>
              <a:rPr lang="en-US" sz="3600" b="1" u="sng" dirty="0">
                <a:solidFill>
                  <a:schemeClr val="bg1"/>
                </a:solidFill>
                <a:effectLst/>
                <a:latin typeface="Helvetica Neue"/>
              </a:rPr>
              <a:t>“I have been </a:t>
            </a:r>
            <a:r>
              <a:rPr lang="en-US" sz="3600" b="1" i="1" dirty="0">
                <a:solidFill>
                  <a:schemeClr val="bg1"/>
                </a:solidFill>
                <a:effectLst/>
                <a:latin typeface="Helvetica Neue"/>
              </a:rPr>
              <a:t>very zealous for the </a:t>
            </a:r>
            <a:r>
              <a:rPr lang="en-US" sz="3600" b="1" i="1" cap="small" dirty="0">
                <a:solidFill>
                  <a:schemeClr val="bg1"/>
                </a:solidFill>
                <a:effectLst/>
                <a:latin typeface="Helvetica Neue"/>
              </a:rPr>
              <a:t>Lord</a:t>
            </a:r>
            <a:r>
              <a:rPr lang="en-US" sz="3600" b="1" i="1" dirty="0">
                <a:solidFill>
                  <a:schemeClr val="bg1"/>
                </a:solidFill>
                <a:effectLst/>
                <a:latin typeface="Helvetica Neue"/>
              </a:rPr>
              <a:t>, the God of hosts; for the sons of Israel have forsaken Your covenant, torn down Your altars and killed Your prophets with the sword. And </a:t>
            </a:r>
            <a:r>
              <a:rPr lang="en-US" sz="3600" b="1" i="1" u="sng" dirty="0">
                <a:solidFill>
                  <a:schemeClr val="bg1"/>
                </a:solidFill>
                <a:effectLst/>
                <a:latin typeface="Helvetica Neue"/>
              </a:rPr>
              <a:t>I alone am left; </a:t>
            </a:r>
            <a:r>
              <a:rPr lang="en-US" sz="3600" b="1" i="1" dirty="0">
                <a:solidFill>
                  <a:schemeClr val="bg1"/>
                </a:solidFill>
                <a:effectLst/>
                <a:latin typeface="Helvetica Neue"/>
              </a:rPr>
              <a:t>and they seek my life, to take it away.”</a:t>
            </a:r>
            <a:endParaRPr lang="en-US" sz="3600" b="1" i="1" dirty="0">
              <a:solidFill>
                <a:schemeClr val="bg1"/>
              </a:solidFill>
            </a:endParaRPr>
          </a:p>
        </p:txBody>
      </p:sp>
    </p:spTree>
    <p:extLst>
      <p:ext uri="{BB962C8B-B14F-4D97-AF65-F5344CB8AC3E}">
        <p14:creationId xmlns:p14="http://schemas.microsoft.com/office/powerpoint/2010/main" val="1220725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77600"/>
            <a:ext cx="10515600" cy="1325563"/>
          </a:xfrm>
        </p:spPr>
        <p:txBody>
          <a:bodyPr/>
          <a:lstStyle/>
          <a:p>
            <a:pPr algn="ctr"/>
            <a:r>
              <a:rPr lang="en-US" b="1" dirty="0">
                <a:solidFill>
                  <a:schemeClr val="bg1"/>
                </a:solidFill>
              </a:rPr>
              <a:t>“Building” the “</a:t>
            </a:r>
            <a:r>
              <a:rPr lang="en-US" b="1" i="1" u="sng" dirty="0">
                <a:solidFill>
                  <a:schemeClr val="bg1"/>
                </a:solidFill>
              </a:rPr>
              <a:t>Spirit of Elijah </a:t>
            </a:r>
            <a:r>
              <a:rPr lang="en-US" b="1" dirty="0">
                <a:solidFill>
                  <a:schemeClr val="bg1"/>
                </a:solidFill>
              </a:rPr>
              <a:t>"in one</a:t>
            </a:r>
            <a:br>
              <a:rPr lang="en-US" b="1" dirty="0">
                <a:solidFill>
                  <a:schemeClr val="bg1"/>
                </a:solidFill>
              </a:rPr>
            </a:br>
            <a:r>
              <a:rPr lang="en-US" b="1" dirty="0">
                <a:solidFill>
                  <a:schemeClr val="bg1"/>
                </a:solidFill>
              </a:rPr>
              <a:t> </a:t>
            </a:r>
            <a:r>
              <a:rPr lang="en-US" b="1" i="1" u="sng" dirty="0">
                <a:solidFill>
                  <a:schemeClr val="bg1"/>
                </a:solidFill>
              </a:rPr>
              <a:t>“just like us”</a:t>
            </a:r>
          </a:p>
        </p:txBody>
      </p:sp>
      <p:sp>
        <p:nvSpPr>
          <p:cNvPr id="3" name="Content Placeholder 2"/>
          <p:cNvSpPr>
            <a:spLocks noGrp="1"/>
          </p:cNvSpPr>
          <p:nvPr>
            <p:ph idx="1"/>
          </p:nvPr>
        </p:nvSpPr>
        <p:spPr>
          <a:xfrm>
            <a:off x="0" y="2450968"/>
            <a:ext cx="12192000" cy="4407031"/>
          </a:xfrm>
        </p:spPr>
        <p:txBody>
          <a:bodyPr/>
          <a:lstStyle/>
          <a:p>
            <a:r>
              <a:rPr lang="en-US" sz="4400" i="1" dirty="0">
                <a:solidFill>
                  <a:schemeClr val="bg1"/>
                </a:solidFill>
              </a:rPr>
              <a:t>17:1   said to Ahab, “As the </a:t>
            </a:r>
            <a:r>
              <a:rPr lang="en-US" sz="4400" i="1" cap="small" dirty="0">
                <a:solidFill>
                  <a:schemeClr val="bg1"/>
                </a:solidFill>
              </a:rPr>
              <a:t>Lord</a:t>
            </a:r>
            <a:r>
              <a:rPr lang="en-US" sz="4400" i="1" dirty="0">
                <a:solidFill>
                  <a:schemeClr val="bg1"/>
                </a:solidFill>
              </a:rPr>
              <a:t>, the God of Israel lives, </a:t>
            </a:r>
            <a:r>
              <a:rPr lang="en-US" sz="4400" b="1" i="1" u="sng" dirty="0">
                <a:solidFill>
                  <a:schemeClr val="bg1"/>
                </a:solidFill>
              </a:rPr>
              <a:t>before whom I stand,</a:t>
            </a:r>
            <a:r>
              <a:rPr lang="en-US" sz="4400" b="1" i="1" baseline="30000" dirty="0">
                <a:solidFill>
                  <a:schemeClr val="bg1"/>
                </a:solidFill>
              </a:rPr>
              <a:t> </a:t>
            </a:r>
          </a:p>
          <a:p>
            <a:endParaRPr lang="en-US" sz="4400" b="1" i="1" baseline="30000" dirty="0">
              <a:solidFill>
                <a:schemeClr val="bg1"/>
              </a:solidFill>
            </a:endParaRPr>
          </a:p>
          <a:p>
            <a:r>
              <a:rPr lang="en-US" sz="4400" b="1" i="1" baseline="30000" dirty="0">
                <a:solidFill>
                  <a:schemeClr val="bg1"/>
                </a:solidFill>
              </a:rPr>
              <a:t>18:15 </a:t>
            </a:r>
            <a:r>
              <a:rPr lang="en-US" sz="4400" i="1" dirty="0">
                <a:solidFill>
                  <a:schemeClr val="bg1"/>
                </a:solidFill>
              </a:rPr>
              <a:t>Elijah said, “As the </a:t>
            </a:r>
            <a:r>
              <a:rPr lang="en-US" sz="4400" i="1" cap="small" dirty="0">
                <a:solidFill>
                  <a:schemeClr val="bg1"/>
                </a:solidFill>
              </a:rPr>
              <a:t>Lord</a:t>
            </a:r>
            <a:r>
              <a:rPr lang="en-US" sz="4400" i="1" dirty="0">
                <a:solidFill>
                  <a:schemeClr val="bg1"/>
                </a:solidFill>
              </a:rPr>
              <a:t> of hosts lives, </a:t>
            </a:r>
            <a:r>
              <a:rPr lang="en-US" sz="4400" b="1" i="1" u="sng" dirty="0">
                <a:solidFill>
                  <a:schemeClr val="bg1"/>
                </a:solidFill>
              </a:rPr>
              <a:t>before whom I stand, </a:t>
            </a:r>
            <a:r>
              <a:rPr lang="en-US" sz="4400" i="1" dirty="0">
                <a:solidFill>
                  <a:schemeClr val="bg1"/>
                </a:solidFill>
              </a:rPr>
              <a:t>I will surely show myself to him today.”</a:t>
            </a:r>
            <a:endParaRPr lang="en-US" sz="4400" b="1" i="1" u="sng" dirty="0">
              <a:solidFill>
                <a:schemeClr val="bg1"/>
              </a:solidFill>
            </a:endParaRPr>
          </a:p>
          <a:p>
            <a:endParaRPr lang="en-US" b="1" u="sng" dirty="0">
              <a:solidFill>
                <a:schemeClr val="bg1"/>
              </a:solidFill>
            </a:endParaRPr>
          </a:p>
        </p:txBody>
      </p:sp>
    </p:spTree>
    <p:extLst>
      <p:ext uri="{BB962C8B-B14F-4D97-AF65-F5344CB8AC3E}">
        <p14:creationId xmlns:p14="http://schemas.microsoft.com/office/powerpoint/2010/main" val="53239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2"/>
          <p:cNvSpPr/>
          <p:nvPr/>
        </p:nvSpPr>
        <p:spPr>
          <a:xfrm>
            <a:off x="0" y="0"/>
            <a:ext cx="12191999" cy="6863417"/>
          </a:xfrm>
          <a:prstGeom prst="rect">
            <a:avLst/>
          </a:prstGeom>
        </p:spPr>
        <p:txBody>
          <a:bodyPr wrap="square">
            <a:spAutoFit/>
          </a:bodyPr>
          <a:lstStyle/>
          <a:p>
            <a:r>
              <a:rPr lang="en-US" sz="4400" b="1" i="1" baseline="30000" dirty="0">
                <a:solidFill>
                  <a:schemeClr val="bg1"/>
                </a:solidFill>
                <a:effectLst/>
                <a:latin typeface="Arial" panose="020B0604020202020204" pitchFamily="34" charset="0"/>
              </a:rPr>
              <a:t>11 </a:t>
            </a:r>
            <a:r>
              <a:rPr lang="en-US" sz="4400" b="0" i="1" dirty="0">
                <a:solidFill>
                  <a:schemeClr val="bg1"/>
                </a:solidFill>
                <a:effectLst/>
                <a:latin typeface="Helvetica Neue"/>
              </a:rPr>
              <a:t>So He said, “Go forth and </a:t>
            </a:r>
            <a:r>
              <a:rPr lang="en-US" sz="4400" b="1" i="1" u="sng" dirty="0">
                <a:solidFill>
                  <a:schemeClr val="bg1"/>
                </a:solidFill>
                <a:effectLst/>
                <a:latin typeface="Helvetica Neue"/>
              </a:rPr>
              <a:t>stand </a:t>
            </a:r>
            <a:r>
              <a:rPr lang="en-US" sz="4400" b="0" i="1" dirty="0">
                <a:solidFill>
                  <a:schemeClr val="bg1"/>
                </a:solidFill>
                <a:effectLst/>
                <a:latin typeface="Helvetica Neue"/>
              </a:rPr>
              <a:t>on the mountain </a:t>
            </a:r>
            <a:r>
              <a:rPr lang="en-US" sz="4400" b="1" i="1" u="sng" dirty="0">
                <a:solidFill>
                  <a:schemeClr val="bg1"/>
                </a:solidFill>
                <a:effectLst/>
                <a:latin typeface="Helvetica Neue"/>
              </a:rPr>
              <a:t>before the </a:t>
            </a:r>
            <a:r>
              <a:rPr lang="en-US" sz="4400" b="1" i="1" u="sng" cap="small" dirty="0">
                <a:solidFill>
                  <a:schemeClr val="bg1"/>
                </a:solidFill>
                <a:effectLst/>
                <a:latin typeface="Helvetica Neue"/>
              </a:rPr>
              <a:t>Lord</a:t>
            </a:r>
            <a:r>
              <a:rPr lang="en-US" sz="4400" b="1" i="1" u="sng" dirty="0">
                <a:solidFill>
                  <a:schemeClr val="bg1"/>
                </a:solidFill>
                <a:effectLst/>
                <a:latin typeface="Helvetica Neue"/>
              </a:rPr>
              <a:t>.” </a:t>
            </a:r>
            <a:r>
              <a:rPr lang="en-US" sz="4400" i="1" dirty="0">
                <a:solidFill>
                  <a:schemeClr val="bg1"/>
                </a:solidFill>
              </a:rPr>
              <a:t>And behold, the </a:t>
            </a:r>
            <a:r>
              <a:rPr lang="en-US" sz="4400" i="1" cap="small" dirty="0">
                <a:solidFill>
                  <a:schemeClr val="bg1"/>
                </a:solidFill>
              </a:rPr>
              <a:t>Lord</a:t>
            </a:r>
            <a:r>
              <a:rPr lang="en-US" sz="4400" i="1" dirty="0">
                <a:solidFill>
                  <a:schemeClr val="bg1"/>
                </a:solidFill>
              </a:rPr>
              <a:t> was passing by!</a:t>
            </a:r>
          </a:p>
          <a:p>
            <a:r>
              <a:rPr lang="en-US" sz="4400" b="0" i="1" dirty="0">
                <a:solidFill>
                  <a:schemeClr val="bg1"/>
                </a:solidFill>
                <a:effectLst/>
                <a:latin typeface="Helvetica Neue"/>
              </a:rPr>
              <a:t>and a great and strong wind was rending the mountains and breaking in pieces the rocks before the </a:t>
            </a:r>
            <a:r>
              <a:rPr lang="en-US" sz="4400" b="0" i="1" cap="small" dirty="0">
                <a:solidFill>
                  <a:schemeClr val="bg1"/>
                </a:solidFill>
                <a:effectLst/>
                <a:latin typeface="Helvetica Neue"/>
              </a:rPr>
              <a:t>Lord</a:t>
            </a:r>
            <a:r>
              <a:rPr lang="en-US" sz="4400" b="0" i="1" dirty="0">
                <a:solidFill>
                  <a:schemeClr val="bg1"/>
                </a:solidFill>
                <a:effectLst/>
                <a:latin typeface="Helvetica Neue"/>
              </a:rPr>
              <a:t>; but the </a:t>
            </a:r>
            <a:r>
              <a:rPr lang="en-US" sz="4400" b="0" i="1" cap="small" dirty="0">
                <a:solidFill>
                  <a:schemeClr val="bg1"/>
                </a:solidFill>
                <a:effectLst/>
                <a:latin typeface="Helvetica Neue"/>
              </a:rPr>
              <a:t>Lord </a:t>
            </a:r>
            <a:r>
              <a:rPr lang="en-US" sz="4400" b="0" i="1" dirty="0">
                <a:solidFill>
                  <a:schemeClr val="bg1"/>
                </a:solidFill>
                <a:effectLst/>
                <a:latin typeface="Helvetica Neue"/>
              </a:rPr>
              <a:t>was not in the wind. And after the wind an earthquake, but the </a:t>
            </a:r>
            <a:r>
              <a:rPr lang="en-US" sz="4400" b="0" i="1" cap="small" dirty="0">
                <a:solidFill>
                  <a:schemeClr val="bg1"/>
                </a:solidFill>
                <a:effectLst/>
                <a:latin typeface="Helvetica Neue"/>
              </a:rPr>
              <a:t>Lord</a:t>
            </a:r>
            <a:r>
              <a:rPr lang="en-US" sz="4400" b="0" i="1" dirty="0">
                <a:solidFill>
                  <a:schemeClr val="bg1"/>
                </a:solidFill>
                <a:effectLst/>
                <a:latin typeface="Helvetica Neue"/>
              </a:rPr>
              <a:t> was not in the earthquake. </a:t>
            </a:r>
            <a:r>
              <a:rPr lang="en-US" sz="4400" b="1" i="1" baseline="30000" dirty="0">
                <a:solidFill>
                  <a:schemeClr val="bg1"/>
                </a:solidFill>
                <a:effectLst/>
                <a:latin typeface="Arial" panose="020B0604020202020204" pitchFamily="34" charset="0"/>
              </a:rPr>
              <a:t>12 </a:t>
            </a:r>
            <a:r>
              <a:rPr lang="en-US" sz="4400" b="0" i="1" dirty="0">
                <a:solidFill>
                  <a:schemeClr val="bg1"/>
                </a:solidFill>
                <a:effectLst/>
                <a:latin typeface="Helvetica Neue"/>
              </a:rPr>
              <a:t>After the earthquake a fire, but the </a:t>
            </a:r>
            <a:r>
              <a:rPr lang="en-US" sz="4400" b="0" i="1" cap="small" dirty="0">
                <a:solidFill>
                  <a:schemeClr val="bg1"/>
                </a:solidFill>
                <a:effectLst/>
                <a:latin typeface="Helvetica Neue"/>
              </a:rPr>
              <a:t>Lord</a:t>
            </a:r>
            <a:r>
              <a:rPr lang="en-US" sz="4400" b="0" i="1" dirty="0">
                <a:solidFill>
                  <a:schemeClr val="bg1"/>
                </a:solidFill>
                <a:effectLst/>
                <a:latin typeface="Helvetica Neue"/>
              </a:rPr>
              <a:t> was not in the fire;</a:t>
            </a:r>
            <a:endParaRPr lang="en-US" sz="4400" i="1" dirty="0">
              <a:solidFill>
                <a:schemeClr val="bg1"/>
              </a:solidFill>
            </a:endParaRPr>
          </a:p>
        </p:txBody>
      </p:sp>
    </p:spTree>
    <p:extLst>
      <p:ext uri="{BB962C8B-B14F-4D97-AF65-F5344CB8AC3E}">
        <p14:creationId xmlns:p14="http://schemas.microsoft.com/office/powerpoint/2010/main" val="3880071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19E82B-78FA-1386-49AD-800EB46532C4}"/>
              </a:ext>
            </a:extLst>
          </p:cNvPr>
          <p:cNvSpPr txBox="1"/>
          <p:nvPr/>
        </p:nvSpPr>
        <p:spPr>
          <a:xfrm>
            <a:off x="467671" y="725937"/>
            <a:ext cx="11328788" cy="4154984"/>
          </a:xfrm>
          <a:prstGeom prst="rect">
            <a:avLst/>
          </a:prstGeom>
          <a:noFill/>
        </p:spPr>
        <p:txBody>
          <a:bodyPr wrap="square">
            <a:spAutoFit/>
          </a:bodyPr>
          <a:lstStyle/>
          <a:p>
            <a:r>
              <a:rPr lang="en-US" sz="4400" b="1" i="0" baseline="30000" dirty="0">
                <a:solidFill>
                  <a:schemeClr val="bg1"/>
                </a:solidFill>
                <a:effectLst/>
                <a:latin typeface="system-ui"/>
              </a:rPr>
              <a:t>12 </a:t>
            </a:r>
            <a:r>
              <a:rPr lang="en-US" sz="4400" b="0" i="0" dirty="0">
                <a:solidFill>
                  <a:schemeClr val="bg1"/>
                </a:solidFill>
                <a:effectLst/>
                <a:latin typeface="system-ui"/>
              </a:rPr>
              <a:t>And after the earthquake, a fire, </a:t>
            </a:r>
            <a:r>
              <a:rPr lang="en-US" sz="4400" b="0" i="1" dirty="0">
                <a:solidFill>
                  <a:schemeClr val="bg1"/>
                </a:solidFill>
                <a:effectLst/>
                <a:latin typeface="system-ui"/>
              </a:rPr>
              <a:t>but</a:t>
            </a:r>
            <a:r>
              <a:rPr lang="en-US" sz="4400" b="0" i="0" dirty="0">
                <a:solidFill>
                  <a:schemeClr val="bg1"/>
                </a:solidFill>
                <a:effectLst/>
                <a:latin typeface="system-ui"/>
              </a:rPr>
              <a:t> the </a:t>
            </a:r>
            <a:r>
              <a:rPr lang="en-US" sz="4400" b="0" i="0" cap="small" dirty="0">
                <a:solidFill>
                  <a:schemeClr val="bg1"/>
                </a:solidFill>
                <a:effectLst/>
                <a:latin typeface="system-ui"/>
              </a:rPr>
              <a:t>Lord</a:t>
            </a:r>
            <a:r>
              <a:rPr lang="en-US" sz="4400" b="0" i="0" dirty="0">
                <a:solidFill>
                  <a:schemeClr val="bg1"/>
                </a:solidFill>
                <a:effectLst/>
                <a:latin typeface="system-ui"/>
              </a:rPr>
              <a:t> </a:t>
            </a:r>
            <a:r>
              <a:rPr lang="en-US" sz="4400" b="0" i="1" dirty="0">
                <a:solidFill>
                  <a:schemeClr val="bg1"/>
                </a:solidFill>
                <a:effectLst/>
                <a:latin typeface="system-ui"/>
              </a:rPr>
              <a:t>was</a:t>
            </a:r>
            <a:r>
              <a:rPr lang="en-US" sz="4400" b="0" i="0" dirty="0">
                <a:solidFill>
                  <a:schemeClr val="bg1"/>
                </a:solidFill>
                <a:effectLst/>
                <a:latin typeface="system-ui"/>
              </a:rPr>
              <a:t> not in the fire; and after the fire, a sound of a gentle blowing. </a:t>
            </a:r>
            <a:r>
              <a:rPr lang="en-US" sz="4400" b="1" i="0" baseline="30000" dirty="0">
                <a:solidFill>
                  <a:schemeClr val="bg1"/>
                </a:solidFill>
                <a:effectLst/>
                <a:latin typeface="system-ui"/>
              </a:rPr>
              <a:t>13 </a:t>
            </a:r>
            <a:r>
              <a:rPr lang="en-US" sz="4400" b="0" i="0" dirty="0">
                <a:solidFill>
                  <a:schemeClr val="bg1"/>
                </a:solidFill>
                <a:effectLst/>
                <a:latin typeface="system-ui"/>
              </a:rPr>
              <a:t>When </a:t>
            </a:r>
            <a:r>
              <a:rPr lang="en-US" sz="4400" b="1" i="0" dirty="0">
                <a:solidFill>
                  <a:schemeClr val="bg1"/>
                </a:solidFill>
                <a:effectLst/>
                <a:latin typeface="system-ui"/>
              </a:rPr>
              <a:t>Elijah heard </a:t>
            </a:r>
            <a:r>
              <a:rPr lang="en-US" sz="4400" b="0" i="1" dirty="0">
                <a:solidFill>
                  <a:schemeClr val="bg1"/>
                </a:solidFill>
                <a:effectLst/>
                <a:latin typeface="system-ui"/>
              </a:rPr>
              <a:t>it</a:t>
            </a:r>
            <a:r>
              <a:rPr lang="en-US" sz="4400" b="0" i="0" dirty="0">
                <a:solidFill>
                  <a:schemeClr val="bg1"/>
                </a:solidFill>
                <a:effectLst/>
                <a:latin typeface="system-ui"/>
              </a:rPr>
              <a:t>, </a:t>
            </a:r>
            <a:r>
              <a:rPr lang="en-US" sz="4400" b="1" i="0" dirty="0">
                <a:solidFill>
                  <a:schemeClr val="bg1"/>
                </a:solidFill>
                <a:effectLst/>
                <a:latin typeface="system-ui"/>
              </a:rPr>
              <a:t>he wrapped his face </a:t>
            </a:r>
            <a:r>
              <a:rPr lang="en-US" sz="4400" b="0" i="0" dirty="0">
                <a:solidFill>
                  <a:schemeClr val="bg1"/>
                </a:solidFill>
                <a:effectLst/>
                <a:latin typeface="system-ui"/>
              </a:rPr>
              <a:t>in his cloak and </a:t>
            </a:r>
            <a:r>
              <a:rPr lang="en-US" sz="4400" b="1" i="0" dirty="0">
                <a:solidFill>
                  <a:schemeClr val="bg1"/>
                </a:solidFill>
                <a:effectLst/>
                <a:latin typeface="system-ui"/>
              </a:rPr>
              <a:t>went out and stood in the entrance of the cave. </a:t>
            </a:r>
            <a:endParaRPr lang="en-US" sz="4400" b="1" dirty="0">
              <a:solidFill>
                <a:schemeClr val="bg1"/>
              </a:solidFill>
            </a:endParaRPr>
          </a:p>
        </p:txBody>
      </p:sp>
    </p:spTree>
    <p:extLst>
      <p:ext uri="{BB962C8B-B14F-4D97-AF65-F5344CB8AC3E}">
        <p14:creationId xmlns:p14="http://schemas.microsoft.com/office/powerpoint/2010/main" val="3595039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7B7C7-59D2-E958-EC4D-2810E6C0301E}"/>
              </a:ext>
            </a:extLst>
          </p:cNvPr>
          <p:cNvSpPr>
            <a:spLocks noGrp="1"/>
          </p:cNvSpPr>
          <p:nvPr>
            <p:ph type="title"/>
          </p:nvPr>
        </p:nvSpPr>
        <p:spPr/>
        <p:txBody>
          <a:bodyPr/>
          <a:lstStyle/>
          <a:p>
            <a:pPr algn="ctr"/>
            <a:r>
              <a:rPr lang="en-US" b="1" dirty="0">
                <a:solidFill>
                  <a:schemeClr val="bg1"/>
                </a:solidFill>
              </a:rPr>
              <a:t>Was Elijah standing before the LORD as he claimed earlier?</a:t>
            </a:r>
          </a:p>
        </p:txBody>
      </p:sp>
      <p:sp>
        <p:nvSpPr>
          <p:cNvPr id="3" name="Content Placeholder 2">
            <a:extLst>
              <a:ext uri="{FF2B5EF4-FFF2-40B4-BE49-F238E27FC236}">
                <a16:creationId xmlns:a16="http://schemas.microsoft.com/office/drawing/2014/main" id="{1158F633-7EDC-EEE5-6302-6FBD888BF48B}"/>
              </a:ext>
            </a:extLst>
          </p:cNvPr>
          <p:cNvSpPr>
            <a:spLocks noGrp="1"/>
          </p:cNvSpPr>
          <p:nvPr>
            <p:ph idx="1"/>
          </p:nvPr>
        </p:nvSpPr>
        <p:spPr/>
        <p:txBody>
          <a:bodyPr>
            <a:normAutofit/>
          </a:bodyPr>
          <a:lstStyle/>
          <a:p>
            <a:r>
              <a:rPr lang="en-US" sz="4000" b="0" i="0" dirty="0">
                <a:solidFill>
                  <a:schemeClr val="bg1"/>
                </a:solidFill>
                <a:effectLst/>
                <a:latin typeface="system-ui"/>
              </a:rPr>
              <a:t>said to Ahab, “</a:t>
            </a:r>
            <a:r>
              <a:rPr lang="en-US" sz="4000" b="0" i="1" dirty="0">
                <a:solidFill>
                  <a:schemeClr val="bg1"/>
                </a:solidFill>
                <a:effectLst/>
                <a:latin typeface="system-ui"/>
              </a:rPr>
              <a:t>As</a:t>
            </a:r>
            <a:r>
              <a:rPr lang="en-US" sz="4000" b="0" i="0" dirty="0">
                <a:solidFill>
                  <a:schemeClr val="bg1"/>
                </a:solidFill>
                <a:effectLst/>
                <a:latin typeface="system-ui"/>
              </a:rPr>
              <a:t> the </a:t>
            </a:r>
            <a:r>
              <a:rPr lang="en-US" sz="4000" b="0" i="0" cap="small" dirty="0">
                <a:solidFill>
                  <a:schemeClr val="bg1"/>
                </a:solidFill>
                <a:effectLst/>
                <a:latin typeface="system-ui"/>
              </a:rPr>
              <a:t>Lord</a:t>
            </a:r>
            <a:r>
              <a:rPr lang="en-US" sz="4000" b="0" i="0" dirty="0">
                <a:solidFill>
                  <a:schemeClr val="bg1"/>
                </a:solidFill>
                <a:effectLst/>
                <a:latin typeface="system-ui"/>
              </a:rPr>
              <a:t> God of Israel lives, </a:t>
            </a:r>
            <a:r>
              <a:rPr lang="en-US" sz="4000" b="1" i="0" u="sng" dirty="0">
                <a:solidFill>
                  <a:schemeClr val="bg1"/>
                </a:solidFill>
                <a:effectLst/>
                <a:latin typeface="system-ui"/>
              </a:rPr>
              <a:t>before whom I stand</a:t>
            </a:r>
            <a:r>
              <a:rPr lang="en-US" sz="4000" b="0" i="0" dirty="0">
                <a:solidFill>
                  <a:schemeClr val="bg1"/>
                </a:solidFill>
                <a:effectLst/>
                <a:latin typeface="system-ui"/>
              </a:rPr>
              <a:t>, there shall not be dew nor rain these years, except at my word.”</a:t>
            </a:r>
          </a:p>
          <a:p>
            <a:endParaRPr lang="en-US" sz="4000" dirty="0">
              <a:solidFill>
                <a:schemeClr val="bg1"/>
              </a:solidFill>
              <a:latin typeface="system-ui"/>
            </a:endParaRPr>
          </a:p>
          <a:p>
            <a:r>
              <a:rPr lang="en-US" sz="4000" b="1" i="0" baseline="30000" dirty="0">
                <a:solidFill>
                  <a:schemeClr val="bg1"/>
                </a:solidFill>
                <a:effectLst/>
                <a:latin typeface="system-ui"/>
              </a:rPr>
              <a:t>15 </a:t>
            </a:r>
            <a:r>
              <a:rPr lang="en-US" sz="4000" b="0" i="0" dirty="0">
                <a:solidFill>
                  <a:schemeClr val="bg1"/>
                </a:solidFill>
                <a:effectLst/>
                <a:latin typeface="system-ui"/>
              </a:rPr>
              <a:t>Then Elijah said, “</a:t>
            </a:r>
            <a:r>
              <a:rPr lang="en-US" sz="4000" b="0" i="1" dirty="0">
                <a:solidFill>
                  <a:schemeClr val="bg1"/>
                </a:solidFill>
                <a:effectLst/>
                <a:latin typeface="system-ui"/>
              </a:rPr>
              <a:t>As</a:t>
            </a:r>
            <a:r>
              <a:rPr lang="en-US" sz="4000" b="0" i="0" dirty="0">
                <a:solidFill>
                  <a:schemeClr val="bg1"/>
                </a:solidFill>
                <a:effectLst/>
                <a:latin typeface="system-ui"/>
              </a:rPr>
              <a:t> the </a:t>
            </a:r>
            <a:r>
              <a:rPr lang="en-US" sz="4000" b="0" i="0" cap="small" dirty="0">
                <a:solidFill>
                  <a:schemeClr val="bg1"/>
                </a:solidFill>
                <a:effectLst/>
                <a:latin typeface="system-ui"/>
              </a:rPr>
              <a:t>Lord</a:t>
            </a:r>
            <a:r>
              <a:rPr lang="en-US" sz="4000" b="0" i="0" dirty="0">
                <a:solidFill>
                  <a:schemeClr val="bg1"/>
                </a:solidFill>
                <a:effectLst/>
                <a:latin typeface="system-ui"/>
              </a:rPr>
              <a:t> of hosts lives, </a:t>
            </a:r>
            <a:r>
              <a:rPr lang="en-US" sz="4000" b="1" i="0" u="sng" dirty="0">
                <a:solidFill>
                  <a:schemeClr val="bg1"/>
                </a:solidFill>
                <a:effectLst/>
                <a:latin typeface="system-ui"/>
              </a:rPr>
              <a:t>before whom I stand</a:t>
            </a:r>
            <a:r>
              <a:rPr lang="en-US" sz="4000" b="0" i="0" dirty="0">
                <a:solidFill>
                  <a:schemeClr val="bg1"/>
                </a:solidFill>
                <a:effectLst/>
                <a:latin typeface="system-ui"/>
              </a:rPr>
              <a:t>, I will surely present myself to him today.”</a:t>
            </a:r>
            <a:endParaRPr lang="en-US" sz="4000" dirty="0">
              <a:solidFill>
                <a:schemeClr val="bg1"/>
              </a:solidFill>
            </a:endParaRPr>
          </a:p>
        </p:txBody>
      </p:sp>
    </p:spTree>
    <p:extLst>
      <p:ext uri="{BB962C8B-B14F-4D97-AF65-F5344CB8AC3E}">
        <p14:creationId xmlns:p14="http://schemas.microsoft.com/office/powerpoint/2010/main" val="177668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0856A-1622-A6CA-E645-651E6878ED7A}"/>
              </a:ext>
            </a:extLst>
          </p:cNvPr>
          <p:cNvSpPr>
            <a:spLocks noGrp="1"/>
          </p:cNvSpPr>
          <p:nvPr>
            <p:ph type="title"/>
          </p:nvPr>
        </p:nvSpPr>
        <p:spPr>
          <a:xfrm>
            <a:off x="838199" y="86138"/>
            <a:ext cx="10532165" cy="6168887"/>
          </a:xfrm>
        </p:spPr>
        <p:txBody>
          <a:bodyPr>
            <a:normAutofit fontScale="90000"/>
          </a:bodyPr>
          <a:lstStyle/>
          <a:p>
            <a:pPr algn="ctr"/>
            <a:r>
              <a:rPr lang="en-US" sz="6000" b="1" u="sng" dirty="0">
                <a:solidFill>
                  <a:schemeClr val="bg1"/>
                </a:solidFill>
              </a:rPr>
              <a:t>THE ANSWER IS YES!</a:t>
            </a:r>
            <a:br>
              <a:rPr lang="en-US" sz="6000" b="1" u="sng" dirty="0">
                <a:solidFill>
                  <a:schemeClr val="bg1"/>
                </a:solidFill>
              </a:rPr>
            </a:br>
            <a:r>
              <a:rPr lang="en-US" sz="6000" b="1" u="sng" dirty="0">
                <a:solidFill>
                  <a:schemeClr val="bg1"/>
                </a:solidFill>
              </a:rPr>
              <a:t>Elijah discovered </a:t>
            </a:r>
            <a:r>
              <a:rPr lang="en-US" sz="6000" b="1" i="1" u="sng" dirty="0">
                <a:solidFill>
                  <a:schemeClr val="bg1"/>
                </a:solidFill>
              </a:rPr>
              <a:t>in the still small Voice</a:t>
            </a:r>
            <a:r>
              <a:rPr lang="en-US" sz="6000" b="1" u="sng" dirty="0">
                <a:solidFill>
                  <a:schemeClr val="bg1"/>
                </a:solidFill>
              </a:rPr>
              <a:t> at Horeb the foundation of his standing before God. </a:t>
            </a:r>
            <a:br>
              <a:rPr lang="en-US" sz="6000" b="1" u="sng" dirty="0">
                <a:solidFill>
                  <a:schemeClr val="bg1"/>
                </a:solidFill>
              </a:rPr>
            </a:br>
            <a:r>
              <a:rPr lang="en-US" sz="6000" b="1" u="sng" dirty="0">
                <a:solidFill>
                  <a:schemeClr val="bg1"/>
                </a:solidFill>
              </a:rPr>
              <a:t>His standing was based on the Unconditional Love, Mercy, and Grace of God. </a:t>
            </a:r>
          </a:p>
        </p:txBody>
      </p:sp>
    </p:spTree>
    <p:extLst>
      <p:ext uri="{BB962C8B-B14F-4D97-AF65-F5344CB8AC3E}">
        <p14:creationId xmlns:p14="http://schemas.microsoft.com/office/powerpoint/2010/main" val="904907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800" dirty="0">
                <a:solidFill>
                  <a:schemeClr val="bg1"/>
                </a:solidFill>
              </a:rPr>
              <a:t>The same question asked a 2</a:t>
            </a:r>
            <a:r>
              <a:rPr lang="en-US" sz="4800" baseline="30000" dirty="0">
                <a:solidFill>
                  <a:schemeClr val="bg1"/>
                </a:solidFill>
              </a:rPr>
              <a:t>nd</a:t>
            </a:r>
            <a:r>
              <a:rPr lang="en-US" sz="4800" dirty="0">
                <a:solidFill>
                  <a:schemeClr val="bg1"/>
                </a:solidFill>
              </a:rPr>
              <a:t> time.</a:t>
            </a:r>
          </a:p>
        </p:txBody>
      </p:sp>
      <p:sp>
        <p:nvSpPr>
          <p:cNvPr id="5" name="Rectangle 4"/>
          <p:cNvSpPr/>
          <p:nvPr/>
        </p:nvSpPr>
        <p:spPr>
          <a:xfrm>
            <a:off x="993228" y="2484782"/>
            <a:ext cx="10986737" cy="1446550"/>
          </a:xfrm>
          <a:prstGeom prst="rect">
            <a:avLst/>
          </a:prstGeom>
        </p:spPr>
        <p:txBody>
          <a:bodyPr wrap="square">
            <a:spAutoFit/>
          </a:bodyPr>
          <a:lstStyle/>
          <a:p>
            <a:pPr algn="ctr"/>
            <a:r>
              <a:rPr lang="en-US" sz="4400" b="0" i="1" dirty="0">
                <a:solidFill>
                  <a:schemeClr val="bg1"/>
                </a:solidFill>
                <a:effectLst/>
                <a:latin typeface="Helvetica Neue"/>
              </a:rPr>
              <a:t>And, behold, there came a voice unto him, and said, What </a:t>
            </a:r>
            <a:r>
              <a:rPr lang="en-US" sz="4400" b="0" i="1" dirty="0" err="1">
                <a:solidFill>
                  <a:schemeClr val="bg1"/>
                </a:solidFill>
                <a:effectLst/>
                <a:latin typeface="Helvetica Neue"/>
              </a:rPr>
              <a:t>doest</a:t>
            </a:r>
            <a:r>
              <a:rPr lang="en-US" sz="4400" b="0" i="1" dirty="0">
                <a:solidFill>
                  <a:schemeClr val="bg1"/>
                </a:solidFill>
                <a:effectLst/>
                <a:latin typeface="Helvetica Neue"/>
              </a:rPr>
              <a:t> thou here, Elijah?</a:t>
            </a:r>
          </a:p>
        </p:txBody>
      </p:sp>
    </p:spTree>
    <p:extLst>
      <p:ext uri="{BB962C8B-B14F-4D97-AF65-F5344CB8AC3E}">
        <p14:creationId xmlns:p14="http://schemas.microsoft.com/office/powerpoint/2010/main" val="333292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3286</TotalTime>
  <Words>1464</Words>
  <Application>Microsoft Office PowerPoint</Application>
  <PresentationFormat>Widescreen</PresentationFormat>
  <Paragraphs>45</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Aptos Display</vt:lpstr>
      <vt:lpstr>Arial</vt:lpstr>
      <vt:lpstr>Helvetica Neue</vt:lpstr>
      <vt:lpstr>system-ui</vt:lpstr>
      <vt:lpstr>Office Theme</vt:lpstr>
      <vt:lpstr>The “Spirit and Power of Elijah”   part 2</vt:lpstr>
      <vt:lpstr>PowerPoint Presentation</vt:lpstr>
      <vt:lpstr>PowerPoint Presentation</vt:lpstr>
      <vt:lpstr>“Building” the “Spirit of Elijah "in one  “just like us”</vt:lpstr>
      <vt:lpstr>PowerPoint Presentation</vt:lpstr>
      <vt:lpstr>PowerPoint Presentation</vt:lpstr>
      <vt:lpstr>Was Elijah standing before the LORD as he claimed earlier?</vt:lpstr>
      <vt:lpstr>THE ANSWER IS YES! Elijah discovered in the still small Voice at Horeb the foundation of his standing before God.  His standing was based on the Unconditional Love, Mercy, and Grace of God. </vt:lpstr>
      <vt:lpstr>The same question asked a 2nd time.</vt:lpstr>
      <vt:lpstr>The same answer a 2nd time</vt:lpstr>
      <vt:lpstr>The Lord God is sovereign</vt:lpstr>
      <vt:lpstr>The Lord God is his Keeper</vt:lpstr>
      <vt:lpstr>PowerPoint Presentation</vt:lpstr>
      <vt:lpstr> A POWER OF RECONCILIATION?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Joseph Feinour</dc:creator>
  <cp:lastModifiedBy>Peter Wilhelm</cp:lastModifiedBy>
  <cp:revision>4</cp:revision>
  <cp:lastPrinted>2024-08-27T16:37:48Z</cp:lastPrinted>
  <dcterms:created xsi:type="dcterms:W3CDTF">2024-08-27T15:39:48Z</dcterms:created>
  <dcterms:modified xsi:type="dcterms:W3CDTF">2024-09-01T02:13:20Z</dcterms:modified>
</cp:coreProperties>
</file>